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estefano/testrepo/blob/12722002ffc8c22850e3624e2c976933d298a62e/DONE%203%20-%20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estefano/testrepo/blob/12722002ffc8c22850e3624e2c976933d298a62e/DONE%205%20-%20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estefano/testrepo/blob/12722002ffc8c22850e3624e2c976933d298a62e/DONE%204%20-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alcestefano/testrepo/blob/12722002ffc8c22850e3624e2c976933d298a62e/DONE%206%20-%20lab_jupyter_launch_site_location.jupyterlite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estefano/testrepo/blob/f470bd411827f0588fc242eb59b782786eddbe20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estefano/testrepo/blob/f470bd411827f0588fc242eb59b782786eddbe20/DONE%207%20-%20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6.jp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cestefano/testrepo/blob/12722002ffc8c22850e3624e2c976933d298a62e/DONE%20-%20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lcestefano/testrepo/blob/12722002ffc8c22850e3624e2c976933d298a62e/DONE2%20-%20jupyter-labs-webscraping.ipynb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Stefano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Falce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52EEF0-2528-E1AE-735D-EF0648B909A8}"/>
              </a:ext>
            </a:extLst>
          </p:cNvPr>
          <p:cNvSpPr txBox="1"/>
          <p:nvPr/>
        </p:nvSpPr>
        <p:spPr>
          <a:xfrm>
            <a:off x="770011" y="1667825"/>
            <a:ext cx="8373989" cy="151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What</a:t>
            </a:r>
            <a:r>
              <a:rPr lang="en-US" sz="2150" spc="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is</a:t>
            </a:r>
            <a:r>
              <a:rPr lang="en-US" sz="2150" spc="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15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do?</a:t>
            </a:r>
            <a:endParaRPr lang="en-US" sz="2150" dirty="0">
              <a:latin typeface="Abadi" panose="020B0604020104020204" pitchFamily="34" charset="0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</a:tabLst>
            </a:pPr>
            <a:r>
              <a:rPr lang="en-US" sz="20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Cleaning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00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polishing</a:t>
            </a:r>
            <a:r>
              <a:rPr lang="en-US" sz="2000" spc="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possible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messy/complex</a:t>
            </a:r>
            <a:r>
              <a:rPr lang="en-US" sz="2000" spc="-1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0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sets</a:t>
            </a:r>
            <a:r>
              <a:rPr lang="en-US"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0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better</a:t>
            </a:r>
            <a:r>
              <a:rPr lang="en-US" sz="2000" spc="-1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handling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Pipeline:</a:t>
            </a:r>
            <a:endParaRPr lang="en-US" sz="215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884625C-2865-B037-E018-4E1268CEE13B}"/>
              </a:ext>
            </a:extLst>
          </p:cNvPr>
          <p:cNvSpPr txBox="1"/>
          <p:nvPr/>
        </p:nvSpPr>
        <p:spPr>
          <a:xfrm>
            <a:off x="3931031" y="3679506"/>
            <a:ext cx="1676400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90"/>
              </a:spcBef>
            </a:pPr>
            <a:endParaRPr sz="180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A3A11E5-1E9C-29CF-B475-C6EF14D447BF}"/>
              </a:ext>
            </a:extLst>
          </p:cNvPr>
          <p:cNvSpPr txBox="1"/>
          <p:nvPr/>
        </p:nvSpPr>
        <p:spPr>
          <a:xfrm>
            <a:off x="1244980" y="3679506"/>
            <a:ext cx="1676400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0947CA"/>
            </a:solidFill>
          </a:ln>
        </p:spPr>
        <p:txBody>
          <a:bodyPr vert="horz" wrap="square" lIns="0" tIns="249555" rIns="0" bIns="0" rtlCol="0">
            <a:spAutoFit/>
          </a:bodyPr>
          <a:lstStyle/>
          <a:p>
            <a:pPr marL="219075" marR="220979" indent="152400">
              <a:lnSpc>
                <a:spcPct val="100800"/>
              </a:lnSpc>
              <a:spcBef>
                <a:spcPts val="19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297FAB2-D77D-EE2C-548C-1961ADCAC4C8}"/>
              </a:ext>
            </a:extLst>
          </p:cNvPr>
          <p:cNvSpPr txBox="1"/>
          <p:nvPr/>
        </p:nvSpPr>
        <p:spPr>
          <a:xfrm>
            <a:off x="6617081" y="3679506"/>
            <a:ext cx="1676400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49555" rIns="0" bIns="0" rtlCol="0">
            <a:spAutoFit/>
          </a:bodyPr>
          <a:lstStyle/>
          <a:p>
            <a:pPr marL="129539" marR="126364" indent="209550">
              <a:lnSpc>
                <a:spcPct val="100800"/>
              </a:lnSpc>
              <a:spcBef>
                <a:spcPts val="19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Simplify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boolean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199B1B0-6E1B-9123-3851-51B43355C761}"/>
              </a:ext>
            </a:extLst>
          </p:cNvPr>
          <p:cNvSpPr/>
          <p:nvPr/>
        </p:nvSpPr>
        <p:spPr>
          <a:xfrm>
            <a:off x="3049397" y="4096574"/>
            <a:ext cx="6151245" cy="219075"/>
          </a:xfrm>
          <a:custGeom>
            <a:avLst/>
            <a:gdLst/>
            <a:ahLst/>
            <a:cxnLst/>
            <a:rect l="l" t="t" r="r" b="b"/>
            <a:pathLst>
              <a:path w="6151245" h="219075">
                <a:moveTo>
                  <a:pt x="753313" y="162433"/>
                </a:moveTo>
                <a:lnTo>
                  <a:pt x="664083" y="162433"/>
                </a:lnTo>
                <a:lnTo>
                  <a:pt x="635444" y="162433"/>
                </a:lnTo>
                <a:lnTo>
                  <a:pt x="634365" y="219075"/>
                </a:lnTo>
                <a:lnTo>
                  <a:pt x="753313" y="162433"/>
                </a:lnTo>
                <a:close/>
              </a:path>
              <a:path w="6151245" h="219075">
                <a:moveTo>
                  <a:pt x="807466" y="136652"/>
                </a:moveTo>
                <a:lnTo>
                  <a:pt x="637667" y="47625"/>
                </a:lnTo>
                <a:lnTo>
                  <a:pt x="636562" y="104736"/>
                </a:lnTo>
                <a:lnTo>
                  <a:pt x="1016" y="92456"/>
                </a:lnTo>
                <a:lnTo>
                  <a:pt x="0" y="149606"/>
                </a:lnTo>
                <a:lnTo>
                  <a:pt x="635457" y="161886"/>
                </a:lnTo>
                <a:lnTo>
                  <a:pt x="664083" y="161886"/>
                </a:lnTo>
                <a:lnTo>
                  <a:pt x="754481" y="161886"/>
                </a:lnTo>
                <a:lnTo>
                  <a:pt x="807466" y="136652"/>
                </a:lnTo>
                <a:close/>
              </a:path>
              <a:path w="6151245" h="219075">
                <a:moveTo>
                  <a:pt x="3410788" y="162433"/>
                </a:moveTo>
                <a:lnTo>
                  <a:pt x="3321558" y="162433"/>
                </a:lnTo>
                <a:lnTo>
                  <a:pt x="3292919" y="162433"/>
                </a:lnTo>
                <a:lnTo>
                  <a:pt x="3291840" y="219075"/>
                </a:lnTo>
                <a:lnTo>
                  <a:pt x="3410788" y="162433"/>
                </a:lnTo>
                <a:close/>
              </a:path>
              <a:path w="6151245" h="219075">
                <a:moveTo>
                  <a:pt x="3464928" y="136652"/>
                </a:moveTo>
                <a:lnTo>
                  <a:pt x="3295142" y="47625"/>
                </a:lnTo>
                <a:lnTo>
                  <a:pt x="3294037" y="104736"/>
                </a:lnTo>
                <a:lnTo>
                  <a:pt x="2658491" y="92456"/>
                </a:lnTo>
                <a:lnTo>
                  <a:pt x="2657475" y="149606"/>
                </a:lnTo>
                <a:lnTo>
                  <a:pt x="3292932" y="161886"/>
                </a:lnTo>
                <a:lnTo>
                  <a:pt x="3321558" y="161886"/>
                </a:lnTo>
                <a:lnTo>
                  <a:pt x="3411956" y="161886"/>
                </a:lnTo>
                <a:lnTo>
                  <a:pt x="3464928" y="136652"/>
                </a:lnTo>
                <a:close/>
              </a:path>
              <a:path w="6151245" h="219075">
                <a:moveTo>
                  <a:pt x="6096838" y="114808"/>
                </a:moveTo>
                <a:lnTo>
                  <a:pt x="6007608" y="114808"/>
                </a:lnTo>
                <a:lnTo>
                  <a:pt x="5978969" y="114808"/>
                </a:lnTo>
                <a:lnTo>
                  <a:pt x="5977890" y="171450"/>
                </a:lnTo>
                <a:lnTo>
                  <a:pt x="6096838" y="114808"/>
                </a:lnTo>
                <a:close/>
              </a:path>
              <a:path w="6151245" h="219075">
                <a:moveTo>
                  <a:pt x="6150991" y="89027"/>
                </a:moveTo>
                <a:lnTo>
                  <a:pt x="5981192" y="0"/>
                </a:lnTo>
                <a:lnTo>
                  <a:pt x="5980087" y="57111"/>
                </a:lnTo>
                <a:lnTo>
                  <a:pt x="5344541" y="44831"/>
                </a:lnTo>
                <a:lnTo>
                  <a:pt x="5343525" y="101981"/>
                </a:lnTo>
                <a:lnTo>
                  <a:pt x="5978982" y="114261"/>
                </a:lnTo>
                <a:lnTo>
                  <a:pt x="6007608" y="114261"/>
                </a:lnTo>
                <a:lnTo>
                  <a:pt x="6098006" y="114261"/>
                </a:lnTo>
                <a:lnTo>
                  <a:pt x="6150991" y="890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6587CF56-1400-E9DF-1E94-F63F21B39131}"/>
              </a:ext>
            </a:extLst>
          </p:cNvPr>
          <p:cNvSpPr txBox="1"/>
          <p:nvPr/>
        </p:nvSpPr>
        <p:spPr>
          <a:xfrm>
            <a:off x="9303131" y="3631881"/>
            <a:ext cx="1676400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294005" marR="292735" indent="16510" algn="ctr">
              <a:lnSpc>
                <a:spcPct val="100800"/>
              </a:lnSpc>
              <a:spcBef>
                <a:spcPts val="869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Optional: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4D2E175-ACFE-9B7C-464B-3A7352BB2B4D}"/>
              </a:ext>
            </a:extLst>
          </p:cNvPr>
          <p:cNvSpPr txBox="1"/>
          <p:nvPr/>
        </p:nvSpPr>
        <p:spPr>
          <a:xfrm>
            <a:off x="9303131" y="5448954"/>
            <a:ext cx="183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3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3B0BD4-8FD8-791A-A414-42E738287624}"/>
              </a:ext>
            </a:extLst>
          </p:cNvPr>
          <p:cNvSpPr txBox="1"/>
          <p:nvPr/>
        </p:nvSpPr>
        <p:spPr>
          <a:xfrm>
            <a:off x="770011" y="1709299"/>
            <a:ext cx="10515600" cy="3295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What</a:t>
            </a:r>
            <a:r>
              <a:rPr lang="en-US" sz="2150" spc="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is</a:t>
            </a:r>
            <a:r>
              <a:rPr lang="en-US" sz="2150" spc="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15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do?</a:t>
            </a:r>
            <a:endParaRPr lang="en-US" sz="2150" dirty="0">
              <a:latin typeface="Abadi" panose="020B0604020104020204" pitchFamily="34" charset="0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</a:tabLst>
            </a:pPr>
            <a:r>
              <a:rPr lang="en-US" sz="20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Create</a:t>
            </a:r>
            <a:r>
              <a:rPr lang="en-US"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visuals</a:t>
            </a:r>
            <a:r>
              <a:rPr lang="en-US" sz="20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collection</a:t>
            </a:r>
            <a:r>
              <a:rPr lang="en-US" sz="20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optical</a:t>
            </a:r>
            <a:r>
              <a:rPr lang="en-US" sz="2000" spc="-114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insights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Here:</a:t>
            </a:r>
          </a:p>
          <a:p>
            <a:pPr marL="698500" lvl="1" indent="-228600"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Payload</a:t>
            </a:r>
            <a:r>
              <a:rPr lang="en-US" sz="2150" spc="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mass/Flight</a:t>
            </a:r>
            <a:r>
              <a:rPr lang="en-US" sz="215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number</a:t>
            </a:r>
            <a:r>
              <a:rPr lang="en-US" sz="2150" spc="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vs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215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site/Orbit</a:t>
            </a:r>
            <a:r>
              <a:rPr lang="en-US" sz="215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type/Flight</a:t>
            </a:r>
            <a:r>
              <a:rPr lang="en-US" sz="2150" spc="1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number</a:t>
            </a:r>
            <a:r>
              <a:rPr lang="en-US" sz="2150" spc="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as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scatterplot</a:t>
            </a:r>
            <a:r>
              <a:rPr lang="en-US" sz="2150" spc="1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150" spc="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type</a:t>
            </a:r>
            <a:r>
              <a:rPr lang="en-US" sz="2150" spc="1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15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dependency</a:t>
            </a:r>
          </a:p>
          <a:p>
            <a:pPr marL="698500" lvl="1" indent="-228600"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</a:t>
            </a:r>
            <a:r>
              <a:rPr lang="en-US" sz="2150" spc="-1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uccess</a:t>
            </a:r>
            <a:r>
              <a:rPr lang="en-US" sz="215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rate</a:t>
            </a:r>
            <a:r>
              <a:rPr lang="en-US" sz="2150" spc="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vs</a:t>
            </a:r>
            <a:r>
              <a:rPr lang="en-US" sz="215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orbit</a:t>
            </a:r>
            <a:r>
              <a:rPr lang="en-US" sz="2150" spc="1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type</a:t>
            </a:r>
            <a:r>
              <a:rPr lang="en-US" sz="2150" spc="10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as</a:t>
            </a:r>
            <a:r>
              <a:rPr lang="en-US" sz="2150" spc="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bar</a:t>
            </a:r>
            <a:r>
              <a:rPr lang="en-US" sz="215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chart</a:t>
            </a:r>
            <a:r>
              <a:rPr lang="en-US" sz="2150" spc="114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15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impact</a:t>
            </a:r>
            <a:r>
              <a:rPr lang="en-US" sz="2150" spc="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variable</a:t>
            </a:r>
          </a:p>
          <a:p>
            <a:pPr marL="698500" lvl="1" indent="-228600"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15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215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1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215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vs</a:t>
            </a:r>
            <a:r>
              <a:rPr lang="en-US" sz="215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Year</a:t>
            </a:r>
            <a:r>
              <a:rPr lang="en-US" sz="2150" spc="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trend</a:t>
            </a:r>
            <a:r>
              <a:rPr lang="en-US" sz="2150" spc="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15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observation</a:t>
            </a:r>
            <a:endParaRPr lang="en-US" sz="215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E545A6-C4D7-88B8-0FD8-99B4BFD5FE0F}"/>
              </a:ext>
            </a:extLst>
          </p:cNvPr>
          <p:cNvSpPr txBox="1"/>
          <p:nvPr/>
        </p:nvSpPr>
        <p:spPr>
          <a:xfrm>
            <a:off x="8595360" y="557784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3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A661D7B-ED3B-EC5D-F8E2-380C476C6A37}"/>
              </a:ext>
            </a:extLst>
          </p:cNvPr>
          <p:cNvSpPr txBox="1"/>
          <p:nvPr/>
        </p:nvSpPr>
        <p:spPr>
          <a:xfrm>
            <a:off x="849312" y="1411541"/>
            <a:ext cx="9401810" cy="42915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do?</a:t>
            </a:r>
            <a:endParaRPr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</a:tabLst>
            </a:pP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Heuristically</a:t>
            </a:r>
            <a:r>
              <a:rPr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guessing/querying/questioning</a:t>
            </a:r>
            <a:r>
              <a:rPr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might</a:t>
            </a:r>
            <a:r>
              <a:rPr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endParaRPr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</a:tabLst>
            </a:pPr>
            <a:r>
              <a:rPr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questioned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follows:</a:t>
            </a:r>
            <a:endParaRPr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overview</a:t>
            </a:r>
            <a:r>
              <a:rPr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landsides,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 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entries</a:t>
            </a:r>
            <a:r>
              <a:rPr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who</a:t>
            </a:r>
            <a:r>
              <a:rPr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start</a:t>
            </a:r>
            <a:r>
              <a:rPr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9135" algn="l"/>
              </a:tabLst>
            </a:pP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successful/failed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endParaRPr dirty="0">
              <a:latin typeface="Microsoft Sans Serif"/>
              <a:cs typeface="Microsoft Sans Serif"/>
            </a:endParaRPr>
          </a:p>
          <a:p>
            <a:pPr marL="699135">
              <a:lnSpc>
                <a:spcPts val="2035"/>
              </a:lnSpc>
              <a:spcBef>
                <a:spcPts val="65"/>
              </a:spcBef>
            </a:pP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&gt;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dirty="0">
              <a:latin typeface="Microsoft Sans Serif"/>
              <a:cs typeface="Microsoft Sans Serif"/>
            </a:endParaRPr>
          </a:p>
          <a:p>
            <a:pPr marL="699135">
              <a:lnSpc>
                <a:spcPts val="2035"/>
              </a:lnSpc>
            </a:pP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&gt;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9135" algn="l"/>
              </a:tabLst>
            </a:pPr>
            <a:r>
              <a:rPr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Specify,</a:t>
            </a:r>
            <a:r>
              <a:rPr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~2010</a:t>
            </a:r>
            <a:r>
              <a:rPr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~2017</a:t>
            </a:r>
            <a:endParaRPr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699135" algn="l"/>
              </a:tabLst>
            </a:pP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'F9v1.1'/Total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9135" algn="l"/>
              </a:tabLst>
            </a:pP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maximal</a:t>
            </a:r>
            <a:r>
              <a:rPr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A13DF8B-CBCB-F83A-E48D-51072358D946}"/>
              </a:ext>
            </a:extLst>
          </p:cNvPr>
          <p:cNvSpPr txBox="1"/>
          <p:nvPr/>
        </p:nvSpPr>
        <p:spPr>
          <a:xfrm>
            <a:off x="1306830" y="5897333"/>
            <a:ext cx="820293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05"/>
              </a:lnSpc>
              <a:tabLst>
                <a:tab pos="241300" algn="l"/>
              </a:tabLst>
            </a:pPr>
            <a:r>
              <a:rPr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 ground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7322BC-74D6-9830-A02E-84812ED356E1}"/>
              </a:ext>
            </a:extLst>
          </p:cNvPr>
          <p:cNvSpPr txBox="1"/>
          <p:nvPr/>
        </p:nvSpPr>
        <p:spPr>
          <a:xfrm>
            <a:off x="8982726" y="6348046"/>
            <a:ext cx="220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3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5F1F5C56-60FA-77F7-CD55-79693F78D6C5}"/>
              </a:ext>
            </a:extLst>
          </p:cNvPr>
          <p:cNvSpPr/>
          <p:nvPr/>
        </p:nvSpPr>
        <p:spPr>
          <a:xfrm>
            <a:off x="838199" y="2581275"/>
            <a:ext cx="10515600" cy="1304925"/>
          </a:xfrm>
          <a:custGeom>
            <a:avLst/>
            <a:gdLst/>
            <a:ahLst/>
            <a:cxnLst/>
            <a:rect l="l" t="t" r="r" b="b"/>
            <a:pathLst>
              <a:path w="10515600" h="1304925">
                <a:moveTo>
                  <a:pt x="10385171" y="0"/>
                </a:moveTo>
                <a:lnTo>
                  <a:pt x="130492" y="0"/>
                </a:lnTo>
                <a:lnTo>
                  <a:pt x="79697" y="10253"/>
                </a:lnTo>
                <a:lnTo>
                  <a:pt x="38219" y="38211"/>
                </a:lnTo>
                <a:lnTo>
                  <a:pt x="10254" y="79670"/>
                </a:lnTo>
                <a:lnTo>
                  <a:pt x="0" y="130428"/>
                </a:lnTo>
                <a:lnTo>
                  <a:pt x="0" y="1174495"/>
                </a:lnTo>
                <a:lnTo>
                  <a:pt x="10254" y="1225254"/>
                </a:lnTo>
                <a:lnTo>
                  <a:pt x="38219" y="1266713"/>
                </a:lnTo>
                <a:lnTo>
                  <a:pt x="79697" y="1294671"/>
                </a:lnTo>
                <a:lnTo>
                  <a:pt x="130492" y="1304925"/>
                </a:lnTo>
                <a:lnTo>
                  <a:pt x="10385171" y="1304925"/>
                </a:lnTo>
                <a:lnTo>
                  <a:pt x="10435929" y="1294671"/>
                </a:lnTo>
                <a:lnTo>
                  <a:pt x="10477388" y="1266713"/>
                </a:lnTo>
                <a:lnTo>
                  <a:pt x="10505346" y="1225254"/>
                </a:lnTo>
                <a:lnTo>
                  <a:pt x="10515600" y="1174495"/>
                </a:lnTo>
                <a:lnTo>
                  <a:pt x="10515600" y="130428"/>
                </a:lnTo>
                <a:lnTo>
                  <a:pt x="10505346" y="79670"/>
                </a:lnTo>
                <a:lnTo>
                  <a:pt x="10477388" y="38211"/>
                </a:lnTo>
                <a:lnTo>
                  <a:pt x="10435929" y="10253"/>
                </a:lnTo>
                <a:lnTo>
                  <a:pt x="10385171" y="0"/>
                </a:lnTo>
                <a:close/>
              </a:path>
            </a:pathLst>
          </a:custGeom>
          <a:solidFill>
            <a:srgbClr val="CFD4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46A73D3-B7E5-88AD-27B2-82603B1F3880}"/>
              </a:ext>
            </a:extLst>
          </p:cNvPr>
          <p:cNvSpPr/>
          <p:nvPr/>
        </p:nvSpPr>
        <p:spPr>
          <a:xfrm>
            <a:off x="1312053" y="2958906"/>
            <a:ext cx="567690" cy="560070"/>
          </a:xfrm>
          <a:custGeom>
            <a:avLst/>
            <a:gdLst/>
            <a:ahLst/>
            <a:cxnLst/>
            <a:rect l="l" t="t" r="r" b="b"/>
            <a:pathLst>
              <a:path w="567689" h="560070">
                <a:moveTo>
                  <a:pt x="283552" y="0"/>
                </a:moveTo>
                <a:lnTo>
                  <a:pt x="237535" y="3659"/>
                </a:lnTo>
                <a:lnTo>
                  <a:pt x="193890" y="14255"/>
                </a:lnTo>
                <a:lnTo>
                  <a:pt x="153200" y="31212"/>
                </a:lnTo>
                <a:lnTo>
                  <a:pt x="116048" y="53958"/>
                </a:lnTo>
                <a:lnTo>
                  <a:pt x="83014" y="81916"/>
                </a:lnTo>
                <a:lnTo>
                  <a:pt x="54681" y="114513"/>
                </a:lnTo>
                <a:lnTo>
                  <a:pt x="31631" y="151175"/>
                </a:lnTo>
                <a:lnTo>
                  <a:pt x="14446" y="191327"/>
                </a:lnTo>
                <a:lnTo>
                  <a:pt x="3708" y="234395"/>
                </a:lnTo>
                <a:lnTo>
                  <a:pt x="0" y="279804"/>
                </a:lnTo>
                <a:lnTo>
                  <a:pt x="3708" y="325213"/>
                </a:lnTo>
                <a:lnTo>
                  <a:pt x="14446" y="368281"/>
                </a:lnTo>
                <a:lnTo>
                  <a:pt x="31631" y="408433"/>
                </a:lnTo>
                <a:lnTo>
                  <a:pt x="54681" y="445095"/>
                </a:lnTo>
                <a:lnTo>
                  <a:pt x="83014" y="477692"/>
                </a:lnTo>
                <a:lnTo>
                  <a:pt x="116048" y="505651"/>
                </a:lnTo>
                <a:lnTo>
                  <a:pt x="153200" y="528396"/>
                </a:lnTo>
                <a:lnTo>
                  <a:pt x="193890" y="545354"/>
                </a:lnTo>
                <a:lnTo>
                  <a:pt x="237535" y="555950"/>
                </a:lnTo>
                <a:lnTo>
                  <a:pt x="283552" y="559609"/>
                </a:lnTo>
                <a:lnTo>
                  <a:pt x="329569" y="555950"/>
                </a:lnTo>
                <a:lnTo>
                  <a:pt x="373214" y="545354"/>
                </a:lnTo>
                <a:lnTo>
                  <a:pt x="413903" y="528396"/>
                </a:lnTo>
                <a:lnTo>
                  <a:pt x="451056" y="505651"/>
                </a:lnTo>
                <a:lnTo>
                  <a:pt x="484089" y="477692"/>
                </a:lnTo>
                <a:lnTo>
                  <a:pt x="512422" y="445095"/>
                </a:lnTo>
                <a:lnTo>
                  <a:pt x="535472" y="408433"/>
                </a:lnTo>
                <a:lnTo>
                  <a:pt x="552656" y="368281"/>
                </a:lnTo>
                <a:lnTo>
                  <a:pt x="563394" y="325213"/>
                </a:lnTo>
                <a:lnTo>
                  <a:pt x="567103" y="279804"/>
                </a:lnTo>
                <a:lnTo>
                  <a:pt x="563394" y="234395"/>
                </a:lnTo>
                <a:lnTo>
                  <a:pt x="552656" y="191327"/>
                </a:lnTo>
                <a:lnTo>
                  <a:pt x="535472" y="151175"/>
                </a:lnTo>
                <a:lnTo>
                  <a:pt x="512422" y="114513"/>
                </a:lnTo>
                <a:lnTo>
                  <a:pt x="484089" y="81916"/>
                </a:lnTo>
                <a:lnTo>
                  <a:pt x="451056" y="53958"/>
                </a:lnTo>
                <a:lnTo>
                  <a:pt x="413903" y="31212"/>
                </a:lnTo>
                <a:lnTo>
                  <a:pt x="373214" y="14255"/>
                </a:lnTo>
                <a:lnTo>
                  <a:pt x="329569" y="3659"/>
                </a:lnTo>
                <a:lnTo>
                  <a:pt x="283552" y="0"/>
                </a:lnTo>
                <a:close/>
              </a:path>
              <a:path w="567689" h="560070">
                <a:moveTo>
                  <a:pt x="283552" y="44179"/>
                </a:moveTo>
                <a:lnTo>
                  <a:pt x="331518" y="48988"/>
                </a:lnTo>
                <a:lnTo>
                  <a:pt x="376266" y="62771"/>
                </a:lnTo>
                <a:lnTo>
                  <a:pt x="416816" y="84562"/>
                </a:lnTo>
                <a:lnTo>
                  <a:pt x="452190" y="113394"/>
                </a:lnTo>
                <a:lnTo>
                  <a:pt x="481408" y="148300"/>
                </a:lnTo>
                <a:lnTo>
                  <a:pt x="503490" y="188315"/>
                </a:lnTo>
                <a:lnTo>
                  <a:pt x="517458" y="232472"/>
                </a:lnTo>
                <a:lnTo>
                  <a:pt x="522331" y="279804"/>
                </a:lnTo>
                <a:lnTo>
                  <a:pt x="517458" y="327136"/>
                </a:lnTo>
                <a:lnTo>
                  <a:pt x="503490" y="371292"/>
                </a:lnTo>
                <a:lnTo>
                  <a:pt x="481408" y="411307"/>
                </a:lnTo>
                <a:lnTo>
                  <a:pt x="452190" y="446214"/>
                </a:lnTo>
                <a:lnTo>
                  <a:pt x="416816" y="475046"/>
                </a:lnTo>
                <a:lnTo>
                  <a:pt x="376266" y="496836"/>
                </a:lnTo>
                <a:lnTo>
                  <a:pt x="331518" y="510619"/>
                </a:lnTo>
                <a:lnTo>
                  <a:pt x="283552" y="515428"/>
                </a:lnTo>
                <a:lnTo>
                  <a:pt x="235586" y="510619"/>
                </a:lnTo>
                <a:lnTo>
                  <a:pt x="190838" y="496836"/>
                </a:lnTo>
                <a:lnTo>
                  <a:pt x="150288" y="475046"/>
                </a:lnTo>
                <a:lnTo>
                  <a:pt x="114914" y="446214"/>
                </a:lnTo>
                <a:lnTo>
                  <a:pt x="85696" y="411307"/>
                </a:lnTo>
                <a:lnTo>
                  <a:pt x="63614" y="371292"/>
                </a:lnTo>
                <a:lnTo>
                  <a:pt x="49646" y="327136"/>
                </a:lnTo>
                <a:lnTo>
                  <a:pt x="44773" y="279804"/>
                </a:lnTo>
                <a:lnTo>
                  <a:pt x="49646" y="232472"/>
                </a:lnTo>
                <a:lnTo>
                  <a:pt x="63614" y="188315"/>
                </a:lnTo>
                <a:lnTo>
                  <a:pt x="85696" y="148300"/>
                </a:lnTo>
                <a:lnTo>
                  <a:pt x="114914" y="113394"/>
                </a:lnTo>
                <a:lnTo>
                  <a:pt x="150288" y="84562"/>
                </a:lnTo>
                <a:lnTo>
                  <a:pt x="190838" y="62771"/>
                </a:lnTo>
                <a:lnTo>
                  <a:pt x="235586" y="48988"/>
                </a:lnTo>
                <a:lnTo>
                  <a:pt x="283552" y="44179"/>
                </a:lnTo>
              </a:path>
            </a:pathLst>
          </a:custGeom>
          <a:ln w="74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6">
            <a:extLst>
              <a:ext uri="{FF2B5EF4-FFF2-40B4-BE49-F238E27FC236}">
                <a16:creationId xmlns:a16="http://schemas.microsoft.com/office/drawing/2014/main" id="{E7E7CCA4-EFC0-F5CC-1512-FACA7C27333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495" y="3121610"/>
            <a:ext cx="238730" cy="23567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F927EE2-5ED4-E0A0-66A1-16F80FB40F1E}"/>
              </a:ext>
            </a:extLst>
          </p:cNvPr>
          <p:cNvSpPr txBox="1"/>
          <p:nvPr/>
        </p:nvSpPr>
        <p:spPr>
          <a:xfrm>
            <a:off x="2292558" y="30454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it-IT" sz="2400" dirty="0" err="1">
                <a:latin typeface="Calibri"/>
                <a:cs typeface="Calibri"/>
              </a:rPr>
              <a:t>What</a:t>
            </a:r>
            <a:r>
              <a:rPr lang="it-IT" sz="2400" spc="65" dirty="0">
                <a:latin typeface="Calibri"/>
                <a:cs typeface="Calibri"/>
              </a:rPr>
              <a:t> </a:t>
            </a:r>
            <a:r>
              <a:rPr lang="it-IT" sz="2400" dirty="0" err="1">
                <a:latin typeface="Calibri"/>
                <a:cs typeface="Calibri"/>
              </a:rPr>
              <a:t>has</a:t>
            </a:r>
            <a:r>
              <a:rPr lang="it-IT" sz="2400" spc="15" dirty="0">
                <a:latin typeface="Calibri"/>
                <a:cs typeface="Calibri"/>
              </a:rPr>
              <a:t> </a:t>
            </a:r>
            <a:r>
              <a:rPr lang="it-IT" sz="2400" dirty="0" err="1">
                <a:latin typeface="Calibri"/>
                <a:cs typeface="Calibri"/>
              </a:rPr>
              <a:t>been</a:t>
            </a:r>
            <a:r>
              <a:rPr lang="it-IT" sz="2400" spc="55" dirty="0">
                <a:latin typeface="Calibri"/>
                <a:cs typeface="Calibri"/>
              </a:rPr>
              <a:t> </a:t>
            </a:r>
            <a:r>
              <a:rPr lang="it-IT" sz="2400" spc="-20" dirty="0" err="1">
                <a:latin typeface="Calibri"/>
                <a:cs typeface="Calibri"/>
              </a:rPr>
              <a:t>done</a:t>
            </a:r>
            <a:r>
              <a:rPr lang="it-IT" sz="2400" spc="-20" dirty="0">
                <a:latin typeface="Calibri"/>
                <a:cs typeface="Calibri"/>
              </a:rPr>
              <a:t>?</a:t>
            </a:r>
            <a:endParaRPr lang="it-IT" sz="2400" dirty="0">
              <a:latin typeface="Calibri"/>
              <a:cs typeface="Calibri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88F47F-5B4E-4349-5CFD-930DE10A6D49}"/>
              </a:ext>
            </a:extLst>
          </p:cNvPr>
          <p:cNvSpPr txBox="1"/>
          <p:nvPr/>
        </p:nvSpPr>
        <p:spPr>
          <a:xfrm>
            <a:off x="5670614" y="3005263"/>
            <a:ext cx="5469826" cy="7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00899"/>
              </a:lnSpc>
              <a:spcBef>
                <a:spcPts val="8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Added</a:t>
            </a:r>
            <a:r>
              <a:rPr lang="en-US" sz="2000" spc="-10" dirty="0">
                <a:latin typeface="Calibri"/>
                <a:cs typeface="Calibri"/>
              </a:rPr>
              <a:t> Map(Simple)/</a:t>
            </a:r>
            <a:r>
              <a:rPr lang="en-US" sz="2000" spc="-10" dirty="0">
                <a:latin typeface="Calibri Light"/>
                <a:cs typeface="Calibri Light"/>
              </a:rPr>
              <a:t>Icons</a:t>
            </a:r>
            <a:r>
              <a:rPr lang="en-US" sz="2000" spc="-10" dirty="0">
                <a:latin typeface="Calibri"/>
                <a:cs typeface="Calibri"/>
              </a:rPr>
              <a:t>/</a:t>
            </a:r>
            <a:r>
              <a:rPr lang="en-US" sz="2000" spc="-10" dirty="0">
                <a:latin typeface="Calibri Light"/>
                <a:cs typeface="Calibri Light"/>
              </a:rPr>
              <a:t>Circles</a:t>
            </a:r>
            <a:r>
              <a:rPr lang="en-US" sz="2000" spc="10" dirty="0">
                <a:latin typeface="Calibri Light"/>
                <a:cs typeface="Calibri Light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markers,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-40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Lines</a:t>
            </a:r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30" name="object 10">
            <a:extLst>
              <a:ext uri="{FF2B5EF4-FFF2-40B4-BE49-F238E27FC236}">
                <a16:creationId xmlns:a16="http://schemas.microsoft.com/office/drawing/2014/main" id="{7E69E201-1C06-C8B9-AC6F-F513316D05D8}"/>
              </a:ext>
            </a:extLst>
          </p:cNvPr>
          <p:cNvGrpSpPr/>
          <p:nvPr/>
        </p:nvGrpSpPr>
        <p:grpSpPr>
          <a:xfrm>
            <a:off x="838200" y="4210050"/>
            <a:ext cx="10515600" cy="1304925"/>
            <a:chOff x="838200" y="4210050"/>
            <a:chExt cx="10515600" cy="1304925"/>
          </a:xfrm>
        </p:grpSpPr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176E826F-C3B7-6A26-07C0-6D724770E9C3}"/>
                </a:ext>
              </a:extLst>
            </p:cNvPr>
            <p:cNvSpPr/>
            <p:nvPr/>
          </p:nvSpPr>
          <p:spPr>
            <a:xfrm>
              <a:off x="838200" y="4210050"/>
              <a:ext cx="10515600" cy="1304925"/>
            </a:xfrm>
            <a:custGeom>
              <a:avLst/>
              <a:gdLst/>
              <a:ahLst/>
              <a:cxnLst/>
              <a:rect l="l" t="t" r="r" b="b"/>
              <a:pathLst>
                <a:path w="10515600" h="1304925">
                  <a:moveTo>
                    <a:pt x="10385171" y="0"/>
                  </a:moveTo>
                  <a:lnTo>
                    <a:pt x="130492" y="0"/>
                  </a:lnTo>
                  <a:lnTo>
                    <a:pt x="79697" y="10253"/>
                  </a:lnTo>
                  <a:lnTo>
                    <a:pt x="38219" y="38211"/>
                  </a:lnTo>
                  <a:lnTo>
                    <a:pt x="10254" y="79670"/>
                  </a:lnTo>
                  <a:lnTo>
                    <a:pt x="0" y="130429"/>
                  </a:lnTo>
                  <a:lnTo>
                    <a:pt x="0" y="1174496"/>
                  </a:lnTo>
                  <a:lnTo>
                    <a:pt x="10254" y="1225254"/>
                  </a:lnTo>
                  <a:lnTo>
                    <a:pt x="38219" y="1266713"/>
                  </a:lnTo>
                  <a:lnTo>
                    <a:pt x="79697" y="1294671"/>
                  </a:lnTo>
                  <a:lnTo>
                    <a:pt x="130492" y="1304925"/>
                  </a:lnTo>
                  <a:lnTo>
                    <a:pt x="10385171" y="1304925"/>
                  </a:lnTo>
                  <a:lnTo>
                    <a:pt x="10435929" y="1294671"/>
                  </a:lnTo>
                  <a:lnTo>
                    <a:pt x="10477388" y="1266713"/>
                  </a:lnTo>
                  <a:lnTo>
                    <a:pt x="10505346" y="1225254"/>
                  </a:lnTo>
                  <a:lnTo>
                    <a:pt x="10515600" y="1174496"/>
                  </a:lnTo>
                  <a:lnTo>
                    <a:pt x="10515600" y="130429"/>
                  </a:lnTo>
                  <a:lnTo>
                    <a:pt x="10505346" y="79670"/>
                  </a:lnTo>
                  <a:lnTo>
                    <a:pt x="10477388" y="38211"/>
                  </a:lnTo>
                  <a:lnTo>
                    <a:pt x="10435929" y="10253"/>
                  </a:lnTo>
                  <a:lnTo>
                    <a:pt x="10385171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369B27EA-4809-D348-338E-83E807F3D1B1}"/>
                </a:ext>
              </a:extLst>
            </p:cNvPr>
            <p:cNvSpPr/>
            <p:nvPr/>
          </p:nvSpPr>
          <p:spPr>
            <a:xfrm>
              <a:off x="1301607" y="4578139"/>
              <a:ext cx="589280" cy="589915"/>
            </a:xfrm>
            <a:custGeom>
              <a:avLst/>
              <a:gdLst/>
              <a:ahLst/>
              <a:cxnLst/>
              <a:rect l="l" t="t" r="r" b="b"/>
              <a:pathLst>
                <a:path w="589280" h="589914">
                  <a:moveTo>
                    <a:pt x="473827" y="401427"/>
                  </a:moveTo>
                  <a:lnTo>
                    <a:pt x="359663" y="401427"/>
                  </a:lnTo>
                  <a:lnTo>
                    <a:pt x="392495" y="434258"/>
                  </a:lnTo>
                  <a:lnTo>
                    <a:pt x="391667" y="446627"/>
                  </a:lnTo>
                  <a:lnTo>
                    <a:pt x="499946" y="573788"/>
                  </a:lnTo>
                  <a:lnTo>
                    <a:pt x="537255" y="589457"/>
                  </a:lnTo>
                  <a:lnTo>
                    <a:pt x="547282" y="588478"/>
                  </a:lnTo>
                  <a:lnTo>
                    <a:pt x="585466" y="556265"/>
                  </a:lnTo>
                  <a:lnTo>
                    <a:pt x="589022" y="536573"/>
                  </a:lnTo>
                  <a:lnTo>
                    <a:pt x="585163" y="517022"/>
                  </a:lnTo>
                  <a:lnTo>
                    <a:pt x="573818" y="499919"/>
                  </a:lnTo>
                  <a:lnTo>
                    <a:pt x="480545" y="406650"/>
                  </a:lnTo>
                  <a:lnTo>
                    <a:pt x="473827" y="401427"/>
                  </a:lnTo>
                  <a:close/>
                </a:path>
                <a:path w="589280" h="589914">
                  <a:moveTo>
                    <a:pt x="223857" y="0"/>
                  </a:moveTo>
                  <a:lnTo>
                    <a:pt x="178889" y="4568"/>
                  </a:lnTo>
                  <a:lnTo>
                    <a:pt x="136938" y="17662"/>
                  </a:lnTo>
                  <a:lnTo>
                    <a:pt x="98921" y="38363"/>
                  </a:lnTo>
                  <a:lnTo>
                    <a:pt x="65758" y="65754"/>
                  </a:lnTo>
                  <a:lnTo>
                    <a:pt x="38366" y="98915"/>
                  </a:lnTo>
                  <a:lnTo>
                    <a:pt x="17663" y="136929"/>
                  </a:lnTo>
                  <a:lnTo>
                    <a:pt x="4569" y="178878"/>
                  </a:lnTo>
                  <a:lnTo>
                    <a:pt x="0" y="223844"/>
                  </a:lnTo>
                  <a:lnTo>
                    <a:pt x="4569" y="268809"/>
                  </a:lnTo>
                  <a:lnTo>
                    <a:pt x="17663" y="310758"/>
                  </a:lnTo>
                  <a:lnTo>
                    <a:pt x="38366" y="348773"/>
                  </a:lnTo>
                  <a:lnTo>
                    <a:pt x="65758" y="381934"/>
                  </a:lnTo>
                  <a:lnTo>
                    <a:pt x="98921" y="409324"/>
                  </a:lnTo>
                  <a:lnTo>
                    <a:pt x="136938" y="430026"/>
                  </a:lnTo>
                  <a:lnTo>
                    <a:pt x="178889" y="443120"/>
                  </a:lnTo>
                  <a:lnTo>
                    <a:pt x="223857" y="447688"/>
                  </a:lnTo>
                  <a:lnTo>
                    <a:pt x="261132" y="444552"/>
                  </a:lnTo>
                  <a:lnTo>
                    <a:pt x="296517" y="435470"/>
                  </a:lnTo>
                  <a:lnTo>
                    <a:pt x="329524" y="420932"/>
                  </a:lnTo>
                  <a:lnTo>
                    <a:pt x="358510" y="402173"/>
                  </a:lnTo>
                  <a:lnTo>
                    <a:pt x="223111" y="402173"/>
                  </a:lnTo>
                  <a:lnTo>
                    <a:pt x="175645" y="395748"/>
                  </a:lnTo>
                  <a:lnTo>
                    <a:pt x="132905" y="377633"/>
                  </a:lnTo>
                  <a:lnTo>
                    <a:pt x="96633" y="349570"/>
                  </a:lnTo>
                  <a:lnTo>
                    <a:pt x="68568" y="313299"/>
                  </a:lnTo>
                  <a:lnTo>
                    <a:pt x="50452" y="270561"/>
                  </a:lnTo>
                  <a:lnTo>
                    <a:pt x="44026" y="223098"/>
                  </a:lnTo>
                  <a:lnTo>
                    <a:pt x="50452" y="175634"/>
                  </a:lnTo>
                  <a:lnTo>
                    <a:pt x="68568" y="132897"/>
                  </a:lnTo>
                  <a:lnTo>
                    <a:pt x="96633" y="96626"/>
                  </a:lnTo>
                  <a:lnTo>
                    <a:pt x="132905" y="68562"/>
                  </a:lnTo>
                  <a:lnTo>
                    <a:pt x="175645" y="50447"/>
                  </a:lnTo>
                  <a:lnTo>
                    <a:pt x="223111" y="44022"/>
                  </a:lnTo>
                  <a:lnTo>
                    <a:pt x="355644" y="44022"/>
                  </a:lnTo>
                  <a:lnTo>
                    <a:pt x="348792" y="38363"/>
                  </a:lnTo>
                  <a:lnTo>
                    <a:pt x="310776" y="17662"/>
                  </a:lnTo>
                  <a:lnTo>
                    <a:pt x="268825" y="4568"/>
                  </a:lnTo>
                  <a:lnTo>
                    <a:pt x="223857" y="0"/>
                  </a:lnTo>
                  <a:close/>
                </a:path>
                <a:path w="589280" h="589914">
                  <a:moveTo>
                    <a:pt x="355644" y="44022"/>
                  </a:moveTo>
                  <a:lnTo>
                    <a:pt x="223111" y="44022"/>
                  </a:lnTo>
                  <a:lnTo>
                    <a:pt x="270577" y="50447"/>
                  </a:lnTo>
                  <a:lnTo>
                    <a:pt x="313317" y="68562"/>
                  </a:lnTo>
                  <a:lnTo>
                    <a:pt x="349589" y="96626"/>
                  </a:lnTo>
                  <a:lnTo>
                    <a:pt x="377654" y="132897"/>
                  </a:lnTo>
                  <a:lnTo>
                    <a:pt x="395770" y="175634"/>
                  </a:lnTo>
                  <a:lnTo>
                    <a:pt x="402196" y="223098"/>
                  </a:lnTo>
                  <a:lnTo>
                    <a:pt x="395770" y="270561"/>
                  </a:lnTo>
                  <a:lnTo>
                    <a:pt x="377654" y="313299"/>
                  </a:lnTo>
                  <a:lnTo>
                    <a:pt x="349589" y="349570"/>
                  </a:lnTo>
                  <a:lnTo>
                    <a:pt x="313317" y="377633"/>
                  </a:lnTo>
                  <a:lnTo>
                    <a:pt x="270577" y="395748"/>
                  </a:lnTo>
                  <a:lnTo>
                    <a:pt x="223111" y="402173"/>
                  </a:lnTo>
                  <a:lnTo>
                    <a:pt x="358510" y="402173"/>
                  </a:lnTo>
                  <a:lnTo>
                    <a:pt x="359663" y="401427"/>
                  </a:lnTo>
                  <a:lnTo>
                    <a:pt x="473827" y="401427"/>
                  </a:lnTo>
                  <a:lnTo>
                    <a:pt x="470273" y="398664"/>
                  </a:lnTo>
                  <a:lnTo>
                    <a:pt x="458812" y="393686"/>
                  </a:lnTo>
                  <a:lnTo>
                    <a:pt x="451586" y="392473"/>
                  </a:lnTo>
                  <a:lnTo>
                    <a:pt x="434282" y="392473"/>
                  </a:lnTo>
                  <a:lnTo>
                    <a:pt x="401449" y="359643"/>
                  </a:lnTo>
                  <a:lnTo>
                    <a:pt x="420955" y="329820"/>
                  </a:lnTo>
                  <a:lnTo>
                    <a:pt x="435494" y="296780"/>
                  </a:lnTo>
                  <a:lnTo>
                    <a:pt x="444577" y="261221"/>
                  </a:lnTo>
                  <a:lnTo>
                    <a:pt x="447713" y="223844"/>
                  </a:lnTo>
                  <a:lnTo>
                    <a:pt x="443144" y="178878"/>
                  </a:lnTo>
                  <a:lnTo>
                    <a:pt x="430049" y="136929"/>
                  </a:lnTo>
                  <a:lnTo>
                    <a:pt x="409347" y="98915"/>
                  </a:lnTo>
                  <a:lnTo>
                    <a:pt x="381955" y="65754"/>
                  </a:lnTo>
                  <a:lnTo>
                    <a:pt x="355644" y="44022"/>
                  </a:lnTo>
                  <a:close/>
                </a:path>
                <a:path w="589280" h="589914">
                  <a:moveTo>
                    <a:pt x="446652" y="391646"/>
                  </a:moveTo>
                  <a:lnTo>
                    <a:pt x="434282" y="392473"/>
                  </a:lnTo>
                  <a:lnTo>
                    <a:pt x="451586" y="392473"/>
                  </a:lnTo>
                  <a:lnTo>
                    <a:pt x="446652" y="39164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AB8CFDC5-145D-10F1-2099-6BA98FFE6BAE}"/>
                </a:ext>
              </a:extLst>
            </p:cNvPr>
            <p:cNvSpPr/>
            <p:nvPr/>
          </p:nvSpPr>
          <p:spPr>
            <a:xfrm>
              <a:off x="1301607" y="4578139"/>
              <a:ext cx="589280" cy="589915"/>
            </a:xfrm>
            <a:custGeom>
              <a:avLst/>
              <a:gdLst/>
              <a:ahLst/>
              <a:cxnLst/>
              <a:rect l="l" t="t" r="r" b="b"/>
              <a:pathLst>
                <a:path w="589280" h="589914">
                  <a:moveTo>
                    <a:pt x="573818" y="499919"/>
                  </a:moveTo>
                  <a:lnTo>
                    <a:pt x="480545" y="406650"/>
                  </a:lnTo>
                  <a:lnTo>
                    <a:pt x="470273" y="398664"/>
                  </a:lnTo>
                  <a:lnTo>
                    <a:pt x="458812" y="393686"/>
                  </a:lnTo>
                  <a:lnTo>
                    <a:pt x="446652" y="391646"/>
                  </a:lnTo>
                  <a:lnTo>
                    <a:pt x="434282" y="392473"/>
                  </a:lnTo>
                  <a:lnTo>
                    <a:pt x="401449" y="359643"/>
                  </a:lnTo>
                  <a:lnTo>
                    <a:pt x="420955" y="329820"/>
                  </a:lnTo>
                  <a:lnTo>
                    <a:pt x="435494" y="296780"/>
                  </a:lnTo>
                  <a:lnTo>
                    <a:pt x="444577" y="261221"/>
                  </a:lnTo>
                  <a:lnTo>
                    <a:pt x="447713" y="223844"/>
                  </a:lnTo>
                  <a:lnTo>
                    <a:pt x="443144" y="178878"/>
                  </a:lnTo>
                  <a:lnTo>
                    <a:pt x="430049" y="136929"/>
                  </a:lnTo>
                  <a:lnTo>
                    <a:pt x="409347" y="98915"/>
                  </a:lnTo>
                  <a:lnTo>
                    <a:pt x="381955" y="65754"/>
                  </a:lnTo>
                  <a:lnTo>
                    <a:pt x="348792" y="38363"/>
                  </a:lnTo>
                  <a:lnTo>
                    <a:pt x="310776" y="17662"/>
                  </a:lnTo>
                  <a:lnTo>
                    <a:pt x="268825" y="4568"/>
                  </a:lnTo>
                  <a:lnTo>
                    <a:pt x="223857" y="0"/>
                  </a:lnTo>
                  <a:lnTo>
                    <a:pt x="178889" y="4568"/>
                  </a:lnTo>
                  <a:lnTo>
                    <a:pt x="136938" y="17662"/>
                  </a:lnTo>
                  <a:lnTo>
                    <a:pt x="98921" y="38363"/>
                  </a:lnTo>
                  <a:lnTo>
                    <a:pt x="65758" y="65754"/>
                  </a:lnTo>
                  <a:lnTo>
                    <a:pt x="38366" y="98915"/>
                  </a:lnTo>
                  <a:lnTo>
                    <a:pt x="17663" y="136929"/>
                  </a:lnTo>
                  <a:lnTo>
                    <a:pt x="4569" y="178878"/>
                  </a:lnTo>
                  <a:lnTo>
                    <a:pt x="0" y="223844"/>
                  </a:lnTo>
                  <a:lnTo>
                    <a:pt x="4569" y="268809"/>
                  </a:lnTo>
                  <a:lnTo>
                    <a:pt x="17663" y="310758"/>
                  </a:lnTo>
                  <a:lnTo>
                    <a:pt x="38366" y="348773"/>
                  </a:lnTo>
                  <a:lnTo>
                    <a:pt x="65758" y="381934"/>
                  </a:lnTo>
                  <a:lnTo>
                    <a:pt x="98921" y="409324"/>
                  </a:lnTo>
                  <a:lnTo>
                    <a:pt x="136938" y="430026"/>
                  </a:lnTo>
                  <a:lnTo>
                    <a:pt x="178889" y="443120"/>
                  </a:lnTo>
                  <a:lnTo>
                    <a:pt x="223857" y="447688"/>
                  </a:lnTo>
                  <a:lnTo>
                    <a:pt x="261132" y="444552"/>
                  </a:lnTo>
                  <a:lnTo>
                    <a:pt x="296517" y="435470"/>
                  </a:lnTo>
                  <a:lnTo>
                    <a:pt x="329524" y="420932"/>
                  </a:lnTo>
                  <a:lnTo>
                    <a:pt x="359663" y="401427"/>
                  </a:lnTo>
                  <a:lnTo>
                    <a:pt x="392495" y="434258"/>
                  </a:lnTo>
                  <a:lnTo>
                    <a:pt x="406673" y="480519"/>
                  </a:lnTo>
                  <a:lnTo>
                    <a:pt x="499946" y="573788"/>
                  </a:lnTo>
                  <a:lnTo>
                    <a:pt x="537255" y="589457"/>
                  </a:lnTo>
                  <a:lnTo>
                    <a:pt x="547282" y="588478"/>
                  </a:lnTo>
                  <a:lnTo>
                    <a:pt x="585466" y="556265"/>
                  </a:lnTo>
                  <a:lnTo>
                    <a:pt x="589022" y="536573"/>
                  </a:lnTo>
                  <a:lnTo>
                    <a:pt x="585163" y="517022"/>
                  </a:lnTo>
                  <a:lnTo>
                    <a:pt x="573818" y="499919"/>
                  </a:lnTo>
                  <a:close/>
                </a:path>
                <a:path w="589280" h="589914">
                  <a:moveTo>
                    <a:pt x="223111" y="402173"/>
                  </a:moveTo>
                  <a:lnTo>
                    <a:pt x="175645" y="395748"/>
                  </a:lnTo>
                  <a:lnTo>
                    <a:pt x="132905" y="377633"/>
                  </a:lnTo>
                  <a:lnTo>
                    <a:pt x="96633" y="349570"/>
                  </a:lnTo>
                  <a:lnTo>
                    <a:pt x="68568" y="313299"/>
                  </a:lnTo>
                  <a:lnTo>
                    <a:pt x="50452" y="270561"/>
                  </a:lnTo>
                  <a:lnTo>
                    <a:pt x="44026" y="223098"/>
                  </a:lnTo>
                  <a:lnTo>
                    <a:pt x="50452" y="175634"/>
                  </a:lnTo>
                  <a:lnTo>
                    <a:pt x="68568" y="132897"/>
                  </a:lnTo>
                  <a:lnTo>
                    <a:pt x="96633" y="96626"/>
                  </a:lnTo>
                  <a:lnTo>
                    <a:pt x="132905" y="68562"/>
                  </a:lnTo>
                  <a:lnTo>
                    <a:pt x="175645" y="50447"/>
                  </a:lnTo>
                  <a:lnTo>
                    <a:pt x="223111" y="44022"/>
                  </a:lnTo>
                  <a:lnTo>
                    <a:pt x="270577" y="50447"/>
                  </a:lnTo>
                  <a:lnTo>
                    <a:pt x="313317" y="68562"/>
                  </a:lnTo>
                  <a:lnTo>
                    <a:pt x="349589" y="96626"/>
                  </a:lnTo>
                  <a:lnTo>
                    <a:pt x="377654" y="132897"/>
                  </a:lnTo>
                  <a:lnTo>
                    <a:pt x="395770" y="175634"/>
                  </a:lnTo>
                  <a:lnTo>
                    <a:pt x="402196" y="223098"/>
                  </a:lnTo>
                  <a:lnTo>
                    <a:pt x="395770" y="270561"/>
                  </a:lnTo>
                  <a:lnTo>
                    <a:pt x="377654" y="313299"/>
                  </a:lnTo>
                  <a:lnTo>
                    <a:pt x="349589" y="349570"/>
                  </a:lnTo>
                  <a:lnTo>
                    <a:pt x="313317" y="377633"/>
                  </a:lnTo>
                  <a:lnTo>
                    <a:pt x="270577" y="395748"/>
                  </a:lnTo>
                  <a:lnTo>
                    <a:pt x="223111" y="402173"/>
                  </a:lnTo>
                  <a:close/>
                </a:path>
              </a:pathLst>
            </a:custGeom>
            <a:ln w="746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FD3B8E1D-1A09-1CD5-66CC-F01C17EF8014}"/>
                </a:ext>
              </a:extLst>
            </p:cNvPr>
            <p:cNvSpPr/>
            <p:nvPr/>
          </p:nvSpPr>
          <p:spPr>
            <a:xfrm>
              <a:off x="1233487" y="451015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723900"/>
                  </a:lnTo>
                  <a:lnTo>
                    <a:pt x="723900" y="0"/>
                  </a:lnTo>
                  <a:lnTo>
                    <a:pt x="0" y="0"/>
                  </a:lnTo>
                  <a:lnTo>
                    <a:pt x="0" y="7239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29305C3-D19A-B226-7102-43DC8F207256}"/>
              </a:ext>
            </a:extLst>
          </p:cNvPr>
          <p:cNvSpPr txBox="1"/>
          <p:nvPr/>
        </p:nvSpPr>
        <p:spPr>
          <a:xfrm>
            <a:off x="2292558" y="4446083"/>
            <a:ext cx="8605839" cy="832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60"/>
              </a:spcBef>
            </a:pPr>
            <a:r>
              <a:rPr lang="en-US" sz="2400" dirty="0">
                <a:latin typeface="Calibri"/>
                <a:cs typeface="Calibri"/>
              </a:rPr>
              <a:t>Why?</a:t>
            </a:r>
            <a:r>
              <a:rPr lang="en-US" sz="2400" spc="110" dirty="0">
                <a:latin typeface="Calibri"/>
                <a:cs typeface="Calibri"/>
              </a:rPr>
              <a:t> </a:t>
            </a:r>
            <a:r>
              <a:rPr lang="en-US" sz="2400" spc="-80" dirty="0">
                <a:latin typeface="Calibri"/>
                <a:cs typeface="Calibri"/>
              </a:rPr>
              <a:t>To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enhance/summarize</a:t>
            </a:r>
            <a:r>
              <a:rPr lang="en-US" sz="2400" spc="3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visual</a:t>
            </a:r>
            <a:r>
              <a:rPr lang="en-US" sz="2400" spc="-5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insights</a:t>
            </a:r>
            <a:r>
              <a:rPr lang="en-US" sz="2400" spc="-7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as</a:t>
            </a:r>
            <a:r>
              <a:rPr lang="en-US" sz="2400" spc="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success</a:t>
            </a:r>
            <a:r>
              <a:rPr lang="en-US" sz="2400" spc="7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and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failure </a:t>
            </a:r>
            <a:r>
              <a:rPr lang="en-US" sz="2400" dirty="0">
                <a:latin typeface="Calibri"/>
                <a:cs typeface="Calibri"/>
              </a:rPr>
              <a:t>for</a:t>
            </a:r>
            <a:r>
              <a:rPr lang="en-US" sz="2400" spc="4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each</a:t>
            </a:r>
            <a:r>
              <a:rPr lang="en-US" sz="2400" spc="6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landing</a:t>
            </a:r>
            <a:r>
              <a:rPr lang="en-US" sz="2400" spc="40" dirty="0">
                <a:latin typeface="Calibri"/>
                <a:cs typeface="Calibri"/>
              </a:rPr>
              <a:t> </a:t>
            </a:r>
            <a:r>
              <a:rPr lang="en-US" sz="2400" spc="-20" dirty="0">
                <a:latin typeface="Calibri"/>
                <a:cs typeface="Calibri"/>
              </a:rPr>
              <a:t>site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4409D10-07E7-6150-C91A-2D276CDC67B7}"/>
              </a:ext>
            </a:extLst>
          </p:cNvPr>
          <p:cNvSpPr txBox="1"/>
          <p:nvPr/>
        </p:nvSpPr>
        <p:spPr>
          <a:xfrm>
            <a:off x="8519160" y="6025573"/>
            <a:ext cx="193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4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4BA0FF-C9ED-9D83-F107-F2C546B9F4D5}"/>
              </a:ext>
            </a:extLst>
          </p:cNvPr>
          <p:cNvSpPr txBox="1"/>
          <p:nvPr/>
        </p:nvSpPr>
        <p:spPr>
          <a:xfrm>
            <a:off x="960120" y="1610554"/>
            <a:ext cx="10027920" cy="3067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800" spc="-75" dirty="0">
                <a:latin typeface="Abadi" panose="020B0604020104020204" pitchFamily="34" charset="0"/>
              </a:rPr>
              <a:t>What</a:t>
            </a:r>
            <a:r>
              <a:rPr lang="en-US" sz="2800" spc="-60" dirty="0">
                <a:latin typeface="Abadi" panose="020B0604020104020204" pitchFamily="34" charset="0"/>
              </a:rPr>
              <a:t> has</a:t>
            </a:r>
            <a:r>
              <a:rPr lang="en-US" sz="2800" spc="-50" dirty="0">
                <a:latin typeface="Abadi" panose="020B0604020104020204" pitchFamily="34" charset="0"/>
              </a:rPr>
              <a:t> </a:t>
            </a:r>
            <a:r>
              <a:rPr lang="en-US" sz="2800" spc="-25" dirty="0">
                <a:latin typeface="Abadi" panose="020B0604020104020204" pitchFamily="34" charset="0"/>
              </a:rPr>
              <a:t>been</a:t>
            </a:r>
            <a:r>
              <a:rPr lang="en-US" sz="2800" spc="-110" dirty="0">
                <a:latin typeface="Abadi" panose="020B0604020104020204" pitchFamily="34" charset="0"/>
              </a:rPr>
              <a:t> </a:t>
            </a:r>
            <a:r>
              <a:rPr lang="en-US" sz="2800" spc="-20" dirty="0">
                <a:latin typeface="Abadi" panose="020B0604020104020204" pitchFamily="34" charset="0"/>
              </a:rPr>
              <a:t>done?</a:t>
            </a:r>
          </a:p>
          <a:p>
            <a:pPr marL="698500" lvl="1" indent="-22860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800" spc="-45" dirty="0">
                <a:latin typeface="Abadi" panose="020B0604020104020204" pitchFamily="34" charset="0"/>
                <a:cs typeface="Microsoft Sans Serif"/>
              </a:rPr>
              <a:t>Selection</a:t>
            </a:r>
            <a:r>
              <a:rPr lang="en-US" sz="28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dirty="0">
                <a:latin typeface="Abadi" panose="020B0604020104020204" pitchFamily="34" charset="0"/>
                <a:cs typeface="Microsoft Sans Serif"/>
              </a:rPr>
              <a:t>of </a:t>
            </a:r>
            <a:r>
              <a:rPr lang="en-US" sz="2800" spc="-75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28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20" dirty="0">
                <a:latin typeface="Abadi" panose="020B0604020104020204" pitchFamily="34" charset="0"/>
                <a:cs typeface="Microsoft Sans Serif"/>
              </a:rPr>
              <a:t>Site</a:t>
            </a:r>
            <a:endParaRPr lang="en-US" sz="2800" dirty="0">
              <a:latin typeface="Abadi" panose="020B0604020104020204" pitchFamily="34" charset="0"/>
              <a:cs typeface="Microsoft Sans Serif"/>
            </a:endParaRPr>
          </a:p>
          <a:p>
            <a:pPr marL="698500" marR="5080" lvl="1" indent="-228600">
              <a:lnSpc>
                <a:spcPts val="218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800" spc="-40" dirty="0">
                <a:latin typeface="Abadi" panose="020B0604020104020204" pitchFamily="34" charset="0"/>
                <a:cs typeface="Microsoft Sans Serif"/>
              </a:rPr>
              <a:t>Pie</a:t>
            </a:r>
            <a:r>
              <a:rPr lang="en-US" sz="28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35" dirty="0">
                <a:latin typeface="Abadi" panose="020B0604020104020204" pitchFamily="34" charset="0"/>
                <a:cs typeface="Microsoft Sans Serif"/>
              </a:rPr>
              <a:t>charts</a:t>
            </a:r>
            <a:r>
              <a:rPr lang="en-US" sz="28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800" spc="-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dirty="0">
                <a:latin typeface="Abadi" panose="020B0604020104020204" pitchFamily="34" charset="0"/>
                <a:cs typeface="Microsoft Sans Serif"/>
              </a:rPr>
              <a:t>relation</a:t>
            </a:r>
            <a:r>
              <a:rPr lang="en-US" sz="28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40" dirty="0">
                <a:latin typeface="Abadi" panose="020B0604020104020204" pitchFamily="34" charset="0"/>
                <a:cs typeface="Microsoft Sans Serif"/>
              </a:rPr>
              <a:t>percentage</a:t>
            </a:r>
            <a:r>
              <a:rPr lang="en-US" sz="28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50" dirty="0">
                <a:latin typeface="Abadi" panose="020B0604020104020204" pitchFamily="34" charset="0"/>
                <a:cs typeface="Microsoft Sans Serif"/>
              </a:rPr>
              <a:t>based</a:t>
            </a:r>
            <a:r>
              <a:rPr lang="en-US" sz="28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lang="en-US" sz="28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45" dirty="0">
                <a:latin typeface="Abadi" panose="020B0604020104020204" pitchFamily="34" charset="0"/>
                <a:cs typeface="Microsoft Sans Serif"/>
              </a:rPr>
              <a:t>launch </a:t>
            </a:r>
            <a:r>
              <a:rPr lang="en-US" sz="2800" spc="-20" dirty="0">
                <a:latin typeface="Abadi" panose="020B0604020104020204" pitchFamily="34" charset="0"/>
                <a:cs typeface="Microsoft Sans Serif"/>
              </a:rPr>
              <a:t>site</a:t>
            </a:r>
            <a:endParaRPr lang="en-US" sz="2800" dirty="0">
              <a:latin typeface="Abadi" panose="020B0604020104020204" pitchFamily="34" charset="0"/>
              <a:cs typeface="Microsoft Sans Serif"/>
            </a:endParaRPr>
          </a:p>
          <a:p>
            <a:pPr marL="698500" marR="359410" lvl="1" indent="-228600">
              <a:lnSpc>
                <a:spcPts val="2180"/>
              </a:lnSpc>
              <a:spcBef>
                <a:spcPts val="134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800" spc="-40" dirty="0">
                <a:latin typeface="Abadi" panose="020B0604020104020204" pitchFamily="34" charset="0"/>
                <a:cs typeface="Microsoft Sans Serif"/>
              </a:rPr>
              <a:t>Scatter</a:t>
            </a:r>
            <a:r>
              <a:rPr lang="en-US" sz="28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25" dirty="0">
                <a:latin typeface="Abadi" panose="020B0604020104020204" pitchFamily="34" charset="0"/>
                <a:cs typeface="Microsoft Sans Serif"/>
              </a:rPr>
              <a:t>graphs</a:t>
            </a:r>
            <a:r>
              <a:rPr lang="en-US" sz="2800" spc="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lang="en-US" sz="2800" spc="-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20" dirty="0">
                <a:latin typeface="Abadi" panose="020B0604020104020204" pitchFamily="34" charset="0"/>
                <a:cs typeface="Microsoft Sans Serif"/>
              </a:rPr>
              <a:t>correlation</a:t>
            </a:r>
            <a:r>
              <a:rPr lang="en-US" sz="28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25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lang="en-US" sz="28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30" dirty="0">
                <a:latin typeface="Abadi" panose="020B0604020104020204" pitchFamily="34" charset="0"/>
                <a:cs typeface="Microsoft Sans Serif"/>
              </a:rPr>
              <a:t>payload </a:t>
            </a:r>
            <a:r>
              <a:rPr lang="en-US" sz="2800" spc="-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8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10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lang="en-US" sz="2800" spc="-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50" dirty="0">
                <a:latin typeface="Abadi" panose="020B0604020104020204" pitchFamily="34" charset="0"/>
                <a:cs typeface="Microsoft Sans Serif"/>
              </a:rPr>
              <a:t>based</a:t>
            </a:r>
            <a:r>
              <a:rPr lang="en-US" sz="2800" spc="-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lang="en-US" sz="28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800" spc="-60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lang="en-US" sz="2800" spc="-20" dirty="0">
                <a:latin typeface="Abadi" panose="020B0604020104020204" pitchFamily="34" charset="0"/>
                <a:cs typeface="Microsoft Sans Serif"/>
              </a:rPr>
              <a:t> site</a:t>
            </a:r>
            <a:endParaRPr lang="en-US" sz="2800" dirty="0">
              <a:latin typeface="Abadi" panose="020B0604020104020204" pitchFamily="34" charset="0"/>
              <a:cs typeface="Microsoft Sans Serif"/>
            </a:endParaRPr>
          </a:p>
          <a:p>
            <a:pPr marL="241300" marR="116839" indent="-228600">
              <a:lnSpc>
                <a:spcPts val="2180"/>
              </a:lnSpc>
              <a:spcBef>
                <a:spcPts val="135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800" spc="-110" dirty="0">
                <a:latin typeface="Abadi" panose="020B0604020104020204" pitchFamily="34" charset="0"/>
              </a:rPr>
              <a:t>Why?</a:t>
            </a:r>
            <a:r>
              <a:rPr lang="en-US" sz="2800" spc="-25" dirty="0">
                <a:latin typeface="Abadi" panose="020B0604020104020204" pitchFamily="34" charset="0"/>
              </a:rPr>
              <a:t> </a:t>
            </a:r>
            <a:r>
              <a:rPr lang="en-US" sz="2800" spc="-55" dirty="0">
                <a:latin typeface="Abadi" panose="020B0604020104020204" pitchFamily="34" charset="0"/>
              </a:rPr>
              <a:t>To</a:t>
            </a:r>
            <a:r>
              <a:rPr lang="en-US" sz="2800" spc="-50" dirty="0">
                <a:latin typeface="Abadi" panose="020B0604020104020204" pitchFamily="34" charset="0"/>
              </a:rPr>
              <a:t> </a:t>
            </a:r>
            <a:r>
              <a:rPr lang="en-US" sz="2800" spc="-45" dirty="0">
                <a:latin typeface="Abadi" panose="020B0604020104020204" pitchFamily="34" charset="0"/>
              </a:rPr>
              <a:t>visualize</a:t>
            </a:r>
            <a:r>
              <a:rPr lang="en-US" sz="2800" spc="-20" dirty="0"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the</a:t>
            </a:r>
            <a:r>
              <a:rPr lang="en-US" sz="2800" spc="-20" dirty="0">
                <a:latin typeface="Abadi" panose="020B0604020104020204" pitchFamily="34" charset="0"/>
              </a:rPr>
              <a:t> </a:t>
            </a:r>
            <a:r>
              <a:rPr lang="en-US" sz="2800" spc="-60" dirty="0">
                <a:latin typeface="Abadi" panose="020B0604020104020204" pitchFamily="34" charset="0"/>
              </a:rPr>
              <a:t>effectiveness</a:t>
            </a:r>
            <a:r>
              <a:rPr lang="en-US" sz="2800" spc="-145" dirty="0"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of</a:t>
            </a:r>
            <a:r>
              <a:rPr lang="en-US" sz="2800" spc="-25" dirty="0">
                <a:latin typeface="Abadi" panose="020B0604020104020204" pitchFamily="34" charset="0"/>
              </a:rPr>
              <a:t> </a:t>
            </a:r>
            <a:r>
              <a:rPr lang="en-US" sz="2800" spc="-45" dirty="0">
                <a:latin typeface="Abadi" panose="020B0604020104020204" pitchFamily="34" charset="0"/>
              </a:rPr>
              <a:t>launch</a:t>
            </a:r>
            <a:r>
              <a:rPr lang="en-US" sz="2800" spc="55" dirty="0">
                <a:latin typeface="Abadi" panose="020B0604020104020204" pitchFamily="34" charset="0"/>
              </a:rPr>
              <a:t> </a:t>
            </a:r>
            <a:r>
              <a:rPr lang="en-US" sz="2800" dirty="0">
                <a:latin typeface="Abadi" panose="020B0604020104020204" pitchFamily="34" charset="0"/>
              </a:rPr>
              <a:t>site</a:t>
            </a:r>
            <a:r>
              <a:rPr lang="en-US" sz="2800" spc="-20" dirty="0">
                <a:latin typeface="Abadi" panose="020B0604020104020204" pitchFamily="34" charset="0"/>
              </a:rPr>
              <a:t> </a:t>
            </a:r>
            <a:r>
              <a:rPr lang="en-US" sz="2800" spc="-25" dirty="0">
                <a:latin typeface="Abadi" panose="020B0604020104020204" pitchFamily="34" charset="0"/>
              </a:rPr>
              <a:t>and </a:t>
            </a:r>
            <a:r>
              <a:rPr lang="en-US" sz="2800" spc="-35" dirty="0">
                <a:latin typeface="Abadi" panose="020B0604020104020204" pitchFamily="34" charset="0"/>
              </a:rPr>
              <a:t>payload</a:t>
            </a:r>
            <a:r>
              <a:rPr lang="en-US" sz="2800" spc="-70" dirty="0">
                <a:latin typeface="Abadi" panose="020B0604020104020204" pitchFamily="34" charset="0"/>
              </a:rPr>
              <a:t> </a:t>
            </a:r>
            <a:r>
              <a:rPr lang="en-US" sz="2800" spc="-20" dirty="0">
                <a:latin typeface="Abadi" panose="020B0604020104020204" pitchFamily="34" charset="0"/>
              </a:rPr>
              <a:t>mass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0341181-6B73-C928-1B15-8AE8218B00C4}"/>
              </a:ext>
            </a:extLst>
          </p:cNvPr>
          <p:cNvSpPr txBox="1"/>
          <p:nvPr/>
        </p:nvSpPr>
        <p:spPr>
          <a:xfrm>
            <a:off x="8321040" y="534924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3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901D901-86AE-F3AB-75B6-0FFA9B6301AB}"/>
              </a:ext>
            </a:extLst>
          </p:cNvPr>
          <p:cNvSpPr txBox="1"/>
          <p:nvPr/>
        </p:nvSpPr>
        <p:spPr>
          <a:xfrm>
            <a:off x="947419" y="3715702"/>
            <a:ext cx="2506980" cy="23037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98450" marR="5080" indent="-28638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Standardize/transform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298450" marR="45720" indent="-286385">
              <a:lnSpc>
                <a:spcPct val="100800"/>
              </a:lnSpc>
              <a:spcBef>
                <a:spcPts val="137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Split</a:t>
            </a:r>
            <a:r>
              <a:rPr sz="18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into</a:t>
            </a:r>
            <a:r>
              <a:rPr sz="18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test/training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sets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298450" marR="138430" indent="-286385">
              <a:lnSpc>
                <a:spcPct val="100899"/>
              </a:lnSpc>
              <a:spcBef>
                <a:spcPts val="135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sz="18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training</a:t>
            </a:r>
            <a:r>
              <a:rPr sz="180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set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initialize</a:t>
            </a:r>
            <a:r>
              <a:rPr sz="18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different</a:t>
            </a:r>
            <a:r>
              <a:rPr sz="18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ML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algorithm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1974FE1-B244-DFA7-69BD-C2483DA58CE1}"/>
              </a:ext>
            </a:extLst>
          </p:cNvPr>
          <p:cNvSpPr txBox="1">
            <a:spLocks/>
          </p:cNvSpPr>
          <p:nvPr/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it-IT" sz="3650" spc="-40">
                <a:solidFill>
                  <a:srgbClr val="0A48CA"/>
                </a:solidFill>
              </a:rPr>
              <a:t>Predictive</a:t>
            </a:r>
            <a:r>
              <a:rPr lang="it-IT" sz="3650" spc="-204">
                <a:solidFill>
                  <a:srgbClr val="0A48CA"/>
                </a:solidFill>
              </a:rPr>
              <a:t> </a:t>
            </a:r>
            <a:r>
              <a:rPr lang="it-IT" sz="3650" spc="-80">
                <a:solidFill>
                  <a:srgbClr val="0A48CA"/>
                </a:solidFill>
              </a:rPr>
              <a:t>Analysis</a:t>
            </a:r>
            <a:r>
              <a:rPr lang="it-IT" sz="3650" spc="-90">
                <a:solidFill>
                  <a:srgbClr val="0A48CA"/>
                </a:solidFill>
              </a:rPr>
              <a:t> </a:t>
            </a:r>
            <a:r>
              <a:rPr lang="it-IT" sz="3650" spc="-95">
                <a:solidFill>
                  <a:srgbClr val="0A48CA"/>
                </a:solidFill>
              </a:rPr>
              <a:t>(Classification)</a:t>
            </a:r>
            <a:endParaRPr lang="it-IT" sz="365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A98C0C9-FA5E-434E-639E-C60547E46A08}"/>
              </a:ext>
            </a:extLst>
          </p:cNvPr>
          <p:cNvSpPr txBox="1"/>
          <p:nvPr/>
        </p:nvSpPr>
        <p:spPr>
          <a:xfrm>
            <a:off x="4719701" y="1919351"/>
            <a:ext cx="2257425" cy="1077667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487680" marR="433070" indent="-66675">
              <a:lnSpc>
                <a:spcPct val="100800"/>
              </a:lnSpc>
              <a:spcBef>
                <a:spcPts val="1935"/>
              </a:spcBef>
            </a:pPr>
            <a:r>
              <a:rPr sz="1800" dirty="0">
                <a:solidFill>
                  <a:srgbClr val="FFFFFF"/>
                </a:solidFill>
                <a:latin typeface="Abadi" panose="020B0604020104020204" pitchFamily="34" charset="0"/>
                <a:cs typeface="Calibri"/>
              </a:rPr>
              <a:t>Evaluation</a:t>
            </a:r>
            <a:r>
              <a:rPr lang="it-IT" spc="20" dirty="0">
                <a:solidFill>
                  <a:srgbClr val="FFFFFF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badi" panose="020B0604020104020204" pitchFamily="34" charset="0"/>
                <a:cs typeface="Calibri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Abadi" panose="020B0604020104020204" pitchFamily="34" charset="0"/>
                <a:cs typeface="Calibri"/>
              </a:rPr>
              <a:t>Improvement</a:t>
            </a:r>
            <a:endParaRPr sz="1800" dirty="0">
              <a:latin typeface="Abadi" panose="020B0604020104020204" pitchFamily="34" charset="0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65BADBB-0BDA-A86E-965F-1EAA058DB4C1}"/>
              </a:ext>
            </a:extLst>
          </p:cNvPr>
          <p:cNvSpPr txBox="1"/>
          <p:nvPr/>
        </p:nvSpPr>
        <p:spPr>
          <a:xfrm>
            <a:off x="1072196" y="2261900"/>
            <a:ext cx="2257425" cy="400751"/>
          </a:xfrm>
          <a:prstGeom prst="rect">
            <a:avLst/>
          </a:prstGeom>
          <a:solidFill>
            <a:srgbClr val="4471C4"/>
          </a:solidFill>
          <a:ln w="12700">
            <a:solidFill>
              <a:srgbClr val="0947CA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73279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badi" panose="020B0604020104020204" pitchFamily="34" charset="0"/>
                <a:cs typeface="Calibri"/>
              </a:rPr>
              <a:t>Building</a:t>
            </a:r>
            <a:endParaRPr sz="1800" dirty="0">
              <a:latin typeface="Abadi" panose="020B0604020104020204" pitchFamily="34" charset="0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4A3F15F-FB3E-A0D2-42DD-AE2F352F7A8E}"/>
              </a:ext>
            </a:extLst>
          </p:cNvPr>
          <p:cNvSpPr txBox="1"/>
          <p:nvPr/>
        </p:nvSpPr>
        <p:spPr>
          <a:xfrm>
            <a:off x="8218456" y="2270281"/>
            <a:ext cx="2257425" cy="400751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60515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badi" panose="020B0604020104020204" pitchFamily="34" charset="0"/>
                <a:cs typeface="Calibri"/>
              </a:rPr>
              <a:t>Conclusion</a:t>
            </a:r>
            <a:endParaRPr sz="1800" dirty="0">
              <a:latin typeface="Abadi" panose="020B0604020104020204" pitchFamily="34" charset="0"/>
              <a:cs typeface="Calibri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88336E13-7376-A933-703C-24A49109EFAD}"/>
              </a:ext>
            </a:extLst>
          </p:cNvPr>
          <p:cNvGrpSpPr/>
          <p:nvPr/>
        </p:nvGrpSpPr>
        <p:grpSpPr>
          <a:xfrm>
            <a:off x="2409825" y="1362075"/>
            <a:ext cx="5719445" cy="1194435"/>
            <a:chOff x="2409825" y="1362075"/>
            <a:chExt cx="5719445" cy="119443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18D659BF-CA7A-DC98-A165-A0DA2E60A87D}"/>
                </a:ext>
              </a:extLst>
            </p:cNvPr>
            <p:cNvSpPr/>
            <p:nvPr/>
          </p:nvSpPr>
          <p:spPr>
            <a:xfrm>
              <a:off x="3600069" y="2384932"/>
              <a:ext cx="4529455" cy="171450"/>
            </a:xfrm>
            <a:custGeom>
              <a:avLst/>
              <a:gdLst/>
              <a:ahLst/>
              <a:cxnLst/>
              <a:rect l="l" t="t" r="r" b="b"/>
              <a:pathLst>
                <a:path w="4529455" h="171450">
                  <a:moveTo>
                    <a:pt x="1025779" y="114681"/>
                  </a:moveTo>
                  <a:lnTo>
                    <a:pt x="937641" y="114681"/>
                  </a:lnTo>
                  <a:lnTo>
                    <a:pt x="909015" y="114681"/>
                  </a:lnTo>
                  <a:lnTo>
                    <a:pt x="908177" y="171323"/>
                  </a:lnTo>
                  <a:lnTo>
                    <a:pt x="1025779" y="114681"/>
                  </a:lnTo>
                  <a:close/>
                </a:path>
                <a:path w="4529455" h="171450">
                  <a:moveTo>
                    <a:pt x="1080897" y="88138"/>
                  </a:moveTo>
                  <a:lnTo>
                    <a:pt x="910717" y="0"/>
                  </a:lnTo>
                  <a:lnTo>
                    <a:pt x="909866" y="57124"/>
                  </a:lnTo>
                  <a:lnTo>
                    <a:pt x="762" y="43942"/>
                  </a:lnTo>
                  <a:lnTo>
                    <a:pt x="0" y="101092"/>
                  </a:lnTo>
                  <a:lnTo>
                    <a:pt x="909015" y="114274"/>
                  </a:lnTo>
                  <a:lnTo>
                    <a:pt x="937641" y="114274"/>
                  </a:lnTo>
                  <a:lnTo>
                    <a:pt x="1026642" y="114274"/>
                  </a:lnTo>
                  <a:lnTo>
                    <a:pt x="1080897" y="88138"/>
                  </a:lnTo>
                  <a:close/>
                </a:path>
                <a:path w="4529455" h="171450">
                  <a:moveTo>
                    <a:pt x="4473829" y="114681"/>
                  </a:moveTo>
                  <a:lnTo>
                    <a:pt x="4385691" y="114681"/>
                  </a:lnTo>
                  <a:lnTo>
                    <a:pt x="4357065" y="114681"/>
                  </a:lnTo>
                  <a:lnTo>
                    <a:pt x="4356227" y="171323"/>
                  </a:lnTo>
                  <a:lnTo>
                    <a:pt x="4473829" y="114681"/>
                  </a:lnTo>
                  <a:close/>
                </a:path>
                <a:path w="4529455" h="171450">
                  <a:moveTo>
                    <a:pt x="4528947" y="88138"/>
                  </a:moveTo>
                  <a:lnTo>
                    <a:pt x="4358767" y="0"/>
                  </a:lnTo>
                  <a:lnTo>
                    <a:pt x="4357916" y="57124"/>
                  </a:lnTo>
                  <a:lnTo>
                    <a:pt x="3448812" y="43942"/>
                  </a:lnTo>
                  <a:lnTo>
                    <a:pt x="3448050" y="101092"/>
                  </a:lnTo>
                  <a:lnTo>
                    <a:pt x="4357065" y="114274"/>
                  </a:lnTo>
                  <a:lnTo>
                    <a:pt x="4385691" y="114274"/>
                  </a:lnTo>
                  <a:lnTo>
                    <a:pt x="4474692" y="114274"/>
                  </a:lnTo>
                  <a:lnTo>
                    <a:pt x="4528947" y="8813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22CE836-7B3B-67B5-9E02-ACAB17F164C4}"/>
                </a:ext>
              </a:extLst>
            </p:cNvPr>
            <p:cNvSpPr/>
            <p:nvPr/>
          </p:nvSpPr>
          <p:spPr>
            <a:xfrm>
              <a:off x="2438400" y="1390650"/>
              <a:ext cx="3514090" cy="432434"/>
            </a:xfrm>
            <a:custGeom>
              <a:avLst/>
              <a:gdLst/>
              <a:ahLst/>
              <a:cxnLst/>
              <a:rect l="l" t="t" r="r" b="b"/>
              <a:pathLst>
                <a:path w="3514090" h="432435">
                  <a:moveTo>
                    <a:pt x="1695450" y="0"/>
                  </a:moveTo>
                  <a:lnTo>
                    <a:pt x="1773489" y="249"/>
                  </a:lnTo>
                  <a:lnTo>
                    <a:pt x="1850629" y="992"/>
                  </a:lnTo>
                  <a:lnTo>
                    <a:pt x="1926793" y="2216"/>
                  </a:lnTo>
                  <a:lnTo>
                    <a:pt x="2001907" y="3912"/>
                  </a:lnTo>
                  <a:lnTo>
                    <a:pt x="2075894" y="6068"/>
                  </a:lnTo>
                  <a:lnTo>
                    <a:pt x="2148681" y="8674"/>
                  </a:lnTo>
                  <a:lnTo>
                    <a:pt x="2220191" y="11719"/>
                  </a:lnTo>
                  <a:lnTo>
                    <a:pt x="2290349" y="15192"/>
                  </a:lnTo>
                  <a:lnTo>
                    <a:pt x="2359080" y="19083"/>
                  </a:lnTo>
                  <a:lnTo>
                    <a:pt x="2426309" y="23381"/>
                  </a:lnTo>
                  <a:lnTo>
                    <a:pt x="2491960" y="28076"/>
                  </a:lnTo>
                  <a:lnTo>
                    <a:pt x="2555959" y="33156"/>
                  </a:lnTo>
                  <a:lnTo>
                    <a:pt x="2618230" y="38611"/>
                  </a:lnTo>
                  <a:lnTo>
                    <a:pt x="2678697" y="44430"/>
                  </a:lnTo>
                  <a:lnTo>
                    <a:pt x="2737286" y="50603"/>
                  </a:lnTo>
                  <a:lnTo>
                    <a:pt x="2793921" y="57118"/>
                  </a:lnTo>
                  <a:lnTo>
                    <a:pt x="2848527" y="63966"/>
                  </a:lnTo>
                  <a:lnTo>
                    <a:pt x="2901029" y="71135"/>
                  </a:lnTo>
                  <a:lnTo>
                    <a:pt x="2951351" y="78615"/>
                  </a:lnTo>
                  <a:lnTo>
                    <a:pt x="2999418" y="86395"/>
                  </a:lnTo>
                  <a:lnTo>
                    <a:pt x="3045155" y="94464"/>
                  </a:lnTo>
                  <a:lnTo>
                    <a:pt x="3088487" y="102812"/>
                  </a:lnTo>
                  <a:lnTo>
                    <a:pt x="3129338" y="111428"/>
                  </a:lnTo>
                  <a:lnTo>
                    <a:pt x="3167634" y="120301"/>
                  </a:lnTo>
                  <a:lnTo>
                    <a:pt x="3236255" y="138777"/>
                  </a:lnTo>
                  <a:lnTo>
                    <a:pt x="3293751" y="158152"/>
                  </a:lnTo>
                  <a:lnTo>
                    <a:pt x="3339517" y="178343"/>
                  </a:lnTo>
                  <a:lnTo>
                    <a:pt x="3372953" y="199264"/>
                  </a:lnTo>
                  <a:lnTo>
                    <a:pt x="3398670" y="231825"/>
                  </a:lnTo>
                  <a:lnTo>
                    <a:pt x="3400425" y="242950"/>
                  </a:lnTo>
                </a:path>
                <a:path w="3514090" h="432435">
                  <a:moveTo>
                    <a:pt x="1704975" y="0"/>
                  </a:moveTo>
                  <a:lnTo>
                    <a:pt x="1630986" y="378"/>
                  </a:lnTo>
                  <a:lnTo>
                    <a:pt x="1557878" y="1502"/>
                  </a:lnTo>
                  <a:lnTo>
                    <a:pt x="1485727" y="3356"/>
                  </a:lnTo>
                  <a:lnTo>
                    <a:pt x="1414608" y="5922"/>
                  </a:lnTo>
                  <a:lnTo>
                    <a:pt x="1344596" y="9184"/>
                  </a:lnTo>
                  <a:lnTo>
                    <a:pt x="1275767" y="13125"/>
                  </a:lnTo>
                  <a:lnTo>
                    <a:pt x="1208196" y="17728"/>
                  </a:lnTo>
                  <a:lnTo>
                    <a:pt x="1141959" y="22976"/>
                  </a:lnTo>
                  <a:lnTo>
                    <a:pt x="1077131" y="28854"/>
                  </a:lnTo>
                  <a:lnTo>
                    <a:pt x="1013787" y="35343"/>
                  </a:lnTo>
                  <a:lnTo>
                    <a:pt x="952004" y="42428"/>
                  </a:lnTo>
                  <a:lnTo>
                    <a:pt x="891855" y="50092"/>
                  </a:lnTo>
                  <a:lnTo>
                    <a:pt x="833418" y="58317"/>
                  </a:lnTo>
                  <a:lnTo>
                    <a:pt x="776767" y="67088"/>
                  </a:lnTo>
                  <a:lnTo>
                    <a:pt x="721978" y="76387"/>
                  </a:lnTo>
                  <a:lnTo>
                    <a:pt x="669126" y="86198"/>
                  </a:lnTo>
                  <a:lnTo>
                    <a:pt x="618286" y="96504"/>
                  </a:lnTo>
                  <a:lnTo>
                    <a:pt x="569535" y="107289"/>
                  </a:lnTo>
                  <a:lnTo>
                    <a:pt x="522948" y="118534"/>
                  </a:lnTo>
                  <a:lnTo>
                    <a:pt x="478599" y="130225"/>
                  </a:lnTo>
                  <a:lnTo>
                    <a:pt x="436565" y="142344"/>
                  </a:lnTo>
                  <a:lnTo>
                    <a:pt x="396920" y="154874"/>
                  </a:lnTo>
                  <a:lnTo>
                    <a:pt x="359741" y="167800"/>
                  </a:lnTo>
                  <a:lnTo>
                    <a:pt x="293081" y="194767"/>
                  </a:lnTo>
                  <a:lnTo>
                    <a:pt x="237187" y="223112"/>
                  </a:lnTo>
                  <a:lnTo>
                    <a:pt x="192663" y="252702"/>
                  </a:lnTo>
                  <a:lnTo>
                    <a:pt x="160114" y="283402"/>
                  </a:lnTo>
                  <a:lnTo>
                    <a:pt x="135060" y="331242"/>
                  </a:lnTo>
                  <a:lnTo>
                    <a:pt x="133350" y="347599"/>
                  </a:lnTo>
                </a:path>
                <a:path w="3514090" h="432435">
                  <a:moveTo>
                    <a:pt x="0" y="314325"/>
                  </a:moveTo>
                  <a:lnTo>
                    <a:pt x="148081" y="431926"/>
                  </a:lnTo>
                </a:path>
                <a:path w="3514090" h="432435">
                  <a:moveTo>
                    <a:pt x="256286" y="314325"/>
                  </a:moveTo>
                  <a:lnTo>
                    <a:pt x="133350" y="430149"/>
                  </a:lnTo>
                </a:path>
                <a:path w="3514090" h="432435">
                  <a:moveTo>
                    <a:pt x="3257550" y="257175"/>
                  </a:moveTo>
                  <a:lnTo>
                    <a:pt x="3405632" y="374776"/>
                  </a:lnTo>
                </a:path>
                <a:path w="3514090" h="432435">
                  <a:moveTo>
                    <a:pt x="3513836" y="257175"/>
                  </a:moveTo>
                  <a:lnTo>
                    <a:pt x="3390900" y="372999"/>
                  </a:lnTo>
                </a:path>
              </a:pathLst>
            </a:custGeom>
            <a:ln w="571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3EC12455-F4A9-2C37-BFC2-8849829DFB14}"/>
              </a:ext>
            </a:extLst>
          </p:cNvPr>
          <p:cNvSpPr txBox="1"/>
          <p:nvPr/>
        </p:nvSpPr>
        <p:spPr>
          <a:xfrm>
            <a:off x="4338320" y="3710622"/>
            <a:ext cx="27749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indent="-352425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365125" algn="l"/>
              </a:tabLst>
            </a:pPr>
            <a:r>
              <a:rPr sz="1800" spc="-10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Check</a:t>
            </a:r>
            <a:r>
              <a:rPr sz="18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sz="1800" spc="1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accuracy</a:t>
            </a:r>
            <a:r>
              <a:rPr sz="18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via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440690" lvl="1" indent="-142240">
              <a:lnSpc>
                <a:spcPts val="2135"/>
              </a:lnSpc>
              <a:buChar char="-"/>
              <a:tabLst>
                <a:tab pos="440690" algn="l"/>
              </a:tabLst>
            </a:pPr>
            <a:r>
              <a:rPr sz="1800" spc="-1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R-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score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431800" marR="117475" lvl="1" indent="-133350">
              <a:lnSpc>
                <a:spcPct val="100800"/>
              </a:lnSpc>
              <a:buChar char="-"/>
              <a:tabLst>
                <a:tab pos="431800" algn="l"/>
                <a:tab pos="440690" algn="l"/>
              </a:tabLst>
            </a:pP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Confusion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matrix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(true/false</a:t>
            </a:r>
            <a:r>
              <a:rPr sz="1800" spc="-10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vs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land./not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2214245">
              <a:lnSpc>
                <a:spcPct val="100000"/>
              </a:lnSpc>
              <a:spcBef>
                <a:spcPts val="20"/>
              </a:spcBef>
            </a:pPr>
            <a:r>
              <a:rPr sz="1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land.)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6BACDEC-2656-6185-83F4-3615452E95FA}"/>
              </a:ext>
            </a:extLst>
          </p:cNvPr>
          <p:cNvSpPr txBox="1">
            <a:spLocks/>
          </p:cNvSpPr>
          <p:nvPr/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it-IT" sz="1550" spc="60" smtClean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15</a:t>
            </a:fld>
            <a:endParaRPr lang="it-IT" sz="1550">
              <a:latin typeface="Microsoft Sans Serif"/>
              <a:cs typeface="Microsoft Sans Serif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77AEB91-3278-C76B-0462-80BE1E540717}"/>
              </a:ext>
            </a:extLst>
          </p:cNvPr>
          <p:cNvSpPr txBox="1"/>
          <p:nvPr/>
        </p:nvSpPr>
        <p:spPr>
          <a:xfrm>
            <a:off x="4338320" y="5351145"/>
            <a:ext cx="2522855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800" spc="1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    </a:t>
            </a:r>
            <a:r>
              <a:rPr sz="18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Search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for</a:t>
            </a:r>
            <a:r>
              <a:rPr sz="1800" spc="1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best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422275">
              <a:lnSpc>
                <a:spcPct val="100000"/>
              </a:lnSpc>
              <a:spcBef>
                <a:spcPts val="20"/>
              </a:spcBef>
              <a:tabLst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-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	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Score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422275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-</a:t>
            </a:r>
            <a:r>
              <a:rPr sz="1800" spc="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1800" spc="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 </a:t>
            </a:r>
            <a:r>
              <a:rPr sz="18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Parameters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for</a:t>
            </a:r>
            <a:r>
              <a:rPr sz="18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ML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0CB73914-7D54-641D-9FBF-EAB5CB41000C}"/>
              </a:ext>
            </a:extLst>
          </p:cNvPr>
          <p:cNvSpPr txBox="1"/>
          <p:nvPr/>
        </p:nvSpPr>
        <p:spPr>
          <a:xfrm>
            <a:off x="7791831" y="3710622"/>
            <a:ext cx="2556510" cy="5676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98450" marR="5080" indent="-286385">
              <a:lnSpc>
                <a:spcPts val="2110"/>
              </a:lnSpc>
              <a:spcBef>
                <a:spcPts val="21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accuary: </a:t>
            </a:r>
            <a:r>
              <a:rPr sz="1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Choose</a:t>
            </a:r>
            <a:r>
              <a:rPr sz="1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best</a:t>
            </a:r>
            <a:r>
              <a:rPr sz="18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model!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8AACA0E-D595-0E92-0A95-23320B9B3BA2}"/>
              </a:ext>
            </a:extLst>
          </p:cNvPr>
          <p:cNvSpPr txBox="1"/>
          <p:nvPr/>
        </p:nvSpPr>
        <p:spPr>
          <a:xfrm>
            <a:off x="8915400" y="5644573"/>
            <a:ext cx="187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3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C111E73-0F34-A552-4D21-87023D23422D}"/>
              </a:ext>
            </a:extLst>
          </p:cNvPr>
          <p:cNvSpPr txBox="1"/>
          <p:nvPr/>
        </p:nvSpPr>
        <p:spPr>
          <a:xfrm>
            <a:off x="414274" y="2148841"/>
            <a:ext cx="3602099" cy="370165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marR="5080" indent="-228600">
              <a:lnSpc>
                <a:spcPct val="892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Microsoft Sans Serif"/>
              </a:rPr>
              <a:t>First</a:t>
            </a:r>
            <a:r>
              <a:rPr sz="20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25" dirty="0">
                <a:latin typeface="Abadi" panose="020B0604020104020204" pitchFamily="34" charset="0"/>
                <a:cs typeface="Microsoft Sans Serif"/>
              </a:rPr>
              <a:t>~25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Starts,</a:t>
            </a:r>
            <a:r>
              <a:rPr sz="2000" spc="-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in particular.</a:t>
            </a:r>
            <a:r>
              <a:rPr sz="20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at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15" dirty="0">
                <a:latin typeface="Abadi" panose="020B0604020104020204" pitchFamily="34" charset="0"/>
                <a:cs typeface="Microsoft Sans Serif"/>
              </a:rPr>
              <a:t>CCAFS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25" dirty="0">
                <a:latin typeface="Abadi" panose="020B0604020104020204" pitchFamily="34" charset="0"/>
                <a:cs typeface="Microsoft Sans Serif"/>
              </a:rPr>
              <a:t>SLC</a:t>
            </a:r>
            <a:r>
              <a:rPr sz="2000" spc="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70" dirty="0">
                <a:latin typeface="Abadi" panose="020B0604020104020204" pitchFamily="34" charset="0"/>
                <a:cs typeface="Microsoft Sans Serif"/>
              </a:rPr>
              <a:t>40 </a:t>
            </a:r>
            <a:r>
              <a:rPr sz="2000" spc="-45" dirty="0">
                <a:latin typeface="Abadi" panose="020B0604020104020204" pitchFamily="34" charset="0"/>
                <a:cs typeface="Microsoft Sans Serif"/>
              </a:rPr>
              <a:t>were</a:t>
            </a:r>
            <a:r>
              <a:rPr sz="20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mostly</a:t>
            </a:r>
            <a:r>
              <a:rPr sz="20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failures</a:t>
            </a:r>
            <a:endParaRPr lang="it-IT" sz="2000" spc="-10" dirty="0">
              <a:latin typeface="Abadi" panose="020B0604020104020204" pitchFamily="34" charset="0"/>
              <a:cs typeface="Microsoft Sans Serif"/>
            </a:endParaRPr>
          </a:p>
          <a:p>
            <a:pPr marL="240665" marR="5080" indent="-228600">
              <a:lnSpc>
                <a:spcPct val="892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0665" marR="135890" indent="-228600">
              <a:lnSpc>
                <a:spcPct val="9080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5" dirty="0">
                <a:latin typeface="Abadi" panose="020B0604020104020204" pitchFamily="34" charset="0"/>
                <a:cs typeface="Microsoft Sans Serif"/>
              </a:rPr>
              <a:t>Starts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at</a:t>
            </a:r>
            <a:r>
              <a:rPr sz="2000" spc="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65" dirty="0">
                <a:latin typeface="Abadi" panose="020B0604020104020204" pitchFamily="34" charset="0"/>
                <a:cs typeface="Microsoft Sans Serif"/>
              </a:rPr>
              <a:t>KSC</a:t>
            </a:r>
            <a:r>
              <a:rPr sz="2000" spc="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80" dirty="0">
                <a:latin typeface="Abadi" panose="020B0604020104020204" pitchFamily="34" charset="0"/>
                <a:cs typeface="Microsoft Sans Serif"/>
              </a:rPr>
              <a:t>LC</a:t>
            </a:r>
            <a:r>
              <a:rPr sz="20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39A</a:t>
            </a:r>
            <a:r>
              <a:rPr sz="2000" spc="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gave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them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then</a:t>
            </a:r>
            <a:r>
              <a:rPr sz="20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information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for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success</a:t>
            </a:r>
            <a:endParaRPr lang="it-IT" sz="2000" spc="-10" dirty="0">
              <a:latin typeface="Abadi" panose="020B0604020104020204" pitchFamily="34" charset="0"/>
              <a:cs typeface="Microsoft Sans Serif"/>
            </a:endParaRPr>
          </a:p>
          <a:p>
            <a:pPr marL="240665" marR="135890" indent="-228600">
              <a:lnSpc>
                <a:spcPct val="9080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0665" marR="429259" indent="-228600">
              <a:lnSpc>
                <a:spcPts val="218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14" dirty="0">
                <a:latin typeface="Abadi" panose="020B0604020104020204" pitchFamily="34" charset="0"/>
                <a:cs typeface="Microsoft Sans Serif"/>
              </a:rPr>
              <a:t>VAFB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20" dirty="0">
                <a:latin typeface="Abadi" panose="020B0604020104020204" pitchFamily="34" charset="0"/>
                <a:cs typeface="Microsoft Sans Serif"/>
              </a:rPr>
              <a:t>SLC</a:t>
            </a:r>
            <a:r>
              <a:rPr sz="2000" spc="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4E</a:t>
            </a:r>
            <a:r>
              <a:rPr sz="2000" spc="-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sz="20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most </a:t>
            </a:r>
            <a:r>
              <a:rPr sz="2000" spc="-75" dirty="0">
                <a:latin typeface="Abadi" panose="020B0604020104020204" pitchFamily="34" charset="0"/>
                <a:cs typeface="Microsoft Sans Serif"/>
              </a:rPr>
              <a:t>successful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launches (relatively)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E3E7612F-0EF1-A1F6-55AB-B44F66D6C557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A0056E6-B30B-5593-B440-382E1F088102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2B9825EA-0304-1DF4-D3C0-2ECA69E38D4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03DCC6C5-B86F-CDCC-4D8C-A6499C6EB34C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79FE939-6B15-A707-6050-BD363034A300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82F78B2B-B663-C544-50FE-9FC39160071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5" y="819150"/>
              <a:ext cx="6362700" cy="5295900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0290DFED-8C56-F32C-1D31-A513A9F18BCC}"/>
              </a:ext>
            </a:extLst>
          </p:cNvPr>
          <p:cNvSpPr txBox="1">
            <a:spLocks/>
          </p:cNvSpPr>
          <p:nvPr/>
        </p:nvSpPr>
        <p:spPr>
          <a:xfrm>
            <a:off x="11115342" y="6395969"/>
            <a:ext cx="438182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18</a:t>
            </a:fld>
            <a:endParaRPr lang="it-IT" spc="-25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F7BE708-38E3-56CE-104E-EB81BE1CE437}"/>
              </a:ext>
            </a:extLst>
          </p:cNvPr>
          <p:cNvSpPr txBox="1">
            <a:spLocks/>
          </p:cNvSpPr>
          <p:nvPr/>
        </p:nvSpPr>
        <p:spPr>
          <a:xfrm>
            <a:off x="213360" y="-42559"/>
            <a:ext cx="4145280" cy="12185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lang="en-US" sz="4100" dirty="0">
                <a:latin typeface="Abadi" panose="020B0604020104020204" pitchFamily="34" charset="0"/>
              </a:rPr>
              <a:t>Flight</a:t>
            </a:r>
            <a:r>
              <a:rPr lang="en-US" sz="4100" spc="-45" dirty="0">
                <a:latin typeface="Abadi" panose="020B0604020104020204" pitchFamily="34" charset="0"/>
              </a:rPr>
              <a:t> </a:t>
            </a:r>
            <a:r>
              <a:rPr lang="en-US" sz="4100" spc="-10" dirty="0">
                <a:latin typeface="Abadi" panose="020B0604020104020204" pitchFamily="34" charset="0"/>
              </a:rPr>
              <a:t>Number </a:t>
            </a:r>
            <a:r>
              <a:rPr lang="en-US" sz="4100" spc="-90" dirty="0">
                <a:latin typeface="Abadi" panose="020B0604020104020204" pitchFamily="34" charset="0"/>
              </a:rPr>
              <a:t>vs.</a:t>
            </a:r>
            <a:r>
              <a:rPr lang="en-US" sz="4100" spc="-155" dirty="0">
                <a:latin typeface="Abadi" panose="020B0604020104020204" pitchFamily="34" charset="0"/>
              </a:rPr>
              <a:t> </a:t>
            </a:r>
            <a:r>
              <a:rPr lang="en-US" sz="4100" spc="-135" dirty="0">
                <a:latin typeface="Abadi" panose="020B0604020104020204" pitchFamily="34" charset="0"/>
              </a:rPr>
              <a:t>Launch </a:t>
            </a:r>
            <a:r>
              <a:rPr lang="en-US" sz="4100" spc="-120" dirty="0">
                <a:latin typeface="Abadi" panose="020B0604020104020204" pitchFamily="34" charset="0"/>
              </a:rPr>
              <a:t>Site</a:t>
            </a:r>
            <a:endParaRPr lang="en-US" sz="41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A443616-98CF-8CFC-A95D-8BA81B445A7E}"/>
              </a:ext>
            </a:extLst>
          </p:cNvPr>
          <p:cNvSpPr txBox="1">
            <a:spLocks/>
          </p:cNvSpPr>
          <p:nvPr/>
        </p:nvSpPr>
        <p:spPr>
          <a:xfrm>
            <a:off x="101411" y="0"/>
            <a:ext cx="4501514" cy="130099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lang="it-IT" sz="4000" spc="-130" dirty="0">
                <a:latin typeface="Abadi" panose="020B0604020104020204" pitchFamily="34" charset="0"/>
              </a:rPr>
              <a:t>Payload </a:t>
            </a:r>
            <a:r>
              <a:rPr lang="it-IT" sz="4000" spc="-35" dirty="0">
                <a:latin typeface="Abadi" panose="020B0604020104020204" pitchFamily="34" charset="0"/>
              </a:rPr>
              <a:t>vs. </a:t>
            </a:r>
            <a:r>
              <a:rPr lang="it-IT" sz="4000" spc="-155" dirty="0" err="1">
                <a:latin typeface="Abadi" panose="020B0604020104020204" pitchFamily="34" charset="0"/>
              </a:rPr>
              <a:t>Launch</a:t>
            </a:r>
            <a:r>
              <a:rPr lang="it-IT" sz="4000" spc="-125" dirty="0">
                <a:latin typeface="Abadi" panose="020B0604020104020204" pitchFamily="34" charset="0"/>
              </a:rPr>
              <a:t> </a:t>
            </a:r>
            <a:r>
              <a:rPr lang="it-IT" sz="4000" spc="-150" dirty="0">
                <a:latin typeface="Abadi" panose="020B0604020104020204" pitchFamily="34" charset="0"/>
              </a:rPr>
              <a:t>Site</a:t>
            </a:r>
            <a:endParaRPr lang="it-IT" sz="4000" dirty="0">
              <a:latin typeface="Abadi" panose="020B0604020104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6430114-7CA2-2873-9861-560368AE9858}"/>
              </a:ext>
            </a:extLst>
          </p:cNvPr>
          <p:cNvSpPr txBox="1"/>
          <p:nvPr/>
        </p:nvSpPr>
        <p:spPr>
          <a:xfrm>
            <a:off x="414274" y="2119247"/>
            <a:ext cx="3275965" cy="35195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marR="116839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After</a:t>
            </a:r>
            <a:r>
              <a:rPr sz="24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successfully</a:t>
            </a: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establish </a:t>
            </a:r>
            <a:r>
              <a:rPr sz="24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</a:t>
            </a: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with</a:t>
            </a:r>
            <a:r>
              <a:rPr sz="24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low</a:t>
            </a:r>
            <a:r>
              <a:rPr sz="24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mass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ct val="100000"/>
              </a:lnSpc>
              <a:spcBef>
                <a:spcPts val="10"/>
              </a:spcBef>
            </a:pPr>
            <a:r>
              <a:rPr sz="2400" spc="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~7500kg,</a:t>
            </a:r>
            <a:endParaRPr lang="it-IT" sz="2400" spc="40" dirty="0">
              <a:solidFill>
                <a:srgbClr val="292929"/>
              </a:solidFill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Launches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 marR="5080">
              <a:lnSpc>
                <a:spcPct val="100000"/>
              </a:lnSpc>
            </a:pPr>
            <a:r>
              <a:rPr sz="24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with</a:t>
            </a:r>
            <a:r>
              <a:rPr sz="24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higher</a:t>
            </a:r>
            <a:r>
              <a:rPr sz="24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4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masses </a:t>
            </a:r>
            <a:r>
              <a:rPr sz="24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were</a:t>
            </a:r>
            <a:r>
              <a:rPr sz="24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almost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ct val="100000"/>
              </a:lnSpc>
              <a:spcBef>
                <a:spcPts val="10"/>
              </a:spcBef>
            </a:pPr>
            <a:r>
              <a:rPr sz="24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always</a:t>
            </a:r>
            <a:r>
              <a:rPr sz="24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successful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4F78BD8D-C571-93AA-07B2-B4687BBC7B91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6370CBC-5EB0-CC9C-3433-739C2D62DE44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A751C0AF-B272-8227-69F8-500D04C194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60EE03E-FF5F-5231-88FF-55541574A9C7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38207389-5B4D-617A-F669-ADD52362FF98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C4FC9685-7D24-3CF7-3A8F-7F9DC996DEA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50" y="923925"/>
              <a:ext cx="6505575" cy="4714875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7A74C5E4-DBE9-A035-BDB5-13F57FF36AEA}"/>
              </a:ext>
            </a:extLst>
          </p:cNvPr>
          <p:cNvSpPr txBox="1">
            <a:spLocks/>
          </p:cNvSpPr>
          <p:nvPr/>
        </p:nvSpPr>
        <p:spPr>
          <a:xfrm>
            <a:off x="11019790" y="6454195"/>
            <a:ext cx="438182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19</a:t>
            </a:fld>
            <a:endParaRPr lang="it-IT" spc="-25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8027362-AD08-5374-B7A9-CEE21EB4C72C}"/>
              </a:ext>
            </a:extLst>
          </p:cNvPr>
          <p:cNvSpPr txBox="1">
            <a:spLocks/>
          </p:cNvSpPr>
          <p:nvPr/>
        </p:nvSpPr>
        <p:spPr>
          <a:xfrm>
            <a:off x="46480" y="0"/>
            <a:ext cx="4643501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lang="en-US" spc="-295" dirty="0">
                <a:latin typeface="Abadi" panose="020B0604020104020204" pitchFamily="34" charset="0"/>
              </a:rPr>
              <a:t>Success</a:t>
            </a:r>
            <a:r>
              <a:rPr lang="en-US" spc="75" dirty="0">
                <a:latin typeface="Abadi" panose="020B0604020104020204" pitchFamily="34" charset="0"/>
              </a:rPr>
              <a:t> </a:t>
            </a:r>
            <a:r>
              <a:rPr lang="en-US" spc="-280" dirty="0">
                <a:latin typeface="Abadi" panose="020B0604020104020204" pitchFamily="34" charset="0"/>
              </a:rPr>
              <a:t>Rate </a:t>
            </a:r>
            <a:r>
              <a:rPr lang="en-US" spc="-120" dirty="0">
                <a:latin typeface="Abadi" panose="020B0604020104020204" pitchFamily="34" charset="0"/>
              </a:rPr>
              <a:t>vs.</a:t>
            </a:r>
            <a:r>
              <a:rPr lang="en-US" spc="-90" dirty="0">
                <a:latin typeface="Abadi" panose="020B0604020104020204" pitchFamily="34" charset="0"/>
              </a:rPr>
              <a:t> </a:t>
            </a:r>
            <a:r>
              <a:rPr lang="en-US" dirty="0">
                <a:latin typeface="Abadi" panose="020B0604020104020204" pitchFamily="34" charset="0"/>
              </a:rPr>
              <a:t>Orbit</a:t>
            </a:r>
            <a:r>
              <a:rPr lang="en-US" spc="-5" dirty="0">
                <a:latin typeface="Abadi" panose="020B0604020104020204" pitchFamily="34" charset="0"/>
              </a:rPr>
              <a:t> </a:t>
            </a:r>
            <a:r>
              <a:rPr lang="en-US" spc="-195" dirty="0">
                <a:latin typeface="Abadi" panose="020B0604020104020204" pitchFamily="34" charset="0"/>
              </a:rPr>
              <a:t>Type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E537B98-522B-82F5-3439-F365FFCD3E5A}"/>
              </a:ext>
            </a:extLst>
          </p:cNvPr>
          <p:cNvSpPr txBox="1"/>
          <p:nvPr/>
        </p:nvSpPr>
        <p:spPr>
          <a:xfrm>
            <a:off x="728344" y="2427287"/>
            <a:ext cx="3279775" cy="229934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90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sz="24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onto</a:t>
            </a:r>
            <a:r>
              <a:rPr sz="24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25" dirty="0">
                <a:latin typeface="Abadi" panose="020B0604020104020204" pitchFamily="34" charset="0"/>
                <a:cs typeface="Microsoft Sans Serif"/>
              </a:rPr>
              <a:t>SO</a:t>
            </a:r>
            <a:r>
              <a:rPr sz="2400" spc="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were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disastrous</a:t>
            </a:r>
            <a:r>
              <a:rPr sz="24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(only</a:t>
            </a:r>
            <a:r>
              <a:rPr sz="2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one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70" dirty="0">
                <a:latin typeface="Abadi" panose="020B0604020104020204" pitchFamily="34" charset="0"/>
                <a:cs typeface="Microsoft Sans Serif"/>
              </a:rPr>
              <a:t>launch)</a:t>
            </a:r>
            <a:endParaRPr lang="it-IT" sz="2400" spc="-70" dirty="0">
              <a:latin typeface="Abadi" panose="020B0604020104020204" pitchFamily="34" charset="0"/>
              <a:cs typeface="Microsoft Sans Serif"/>
            </a:endParaRPr>
          </a:p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lang="it-IT" sz="2400" spc="-70" dirty="0">
              <a:latin typeface="Abadi" panose="020B0604020104020204" pitchFamily="34" charset="0"/>
              <a:cs typeface="Microsoft Sans Serif"/>
            </a:endParaRPr>
          </a:p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 indent="-227965">
              <a:lnSpc>
                <a:spcPts val="2290"/>
              </a:lnSpc>
              <a:spcBef>
                <a:spcPts val="109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204" dirty="0">
                <a:latin typeface="Abadi" panose="020B0604020104020204" pitchFamily="34" charset="0"/>
                <a:cs typeface="Microsoft Sans Serif"/>
              </a:rPr>
              <a:t>ES-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L1,</a:t>
            </a:r>
            <a:r>
              <a:rPr sz="2400" spc="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10" dirty="0">
                <a:latin typeface="Abadi" panose="020B0604020104020204" pitchFamily="34" charset="0"/>
                <a:cs typeface="Microsoft Sans Serif"/>
              </a:rPr>
              <a:t>GEO,</a:t>
            </a:r>
            <a:r>
              <a:rPr sz="2400" spc="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90" dirty="0">
                <a:latin typeface="Abadi" panose="020B0604020104020204" pitchFamily="34" charset="0"/>
                <a:cs typeface="Microsoft Sans Serif"/>
              </a:rPr>
              <a:t>HEO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and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ts val="2290"/>
              </a:lnSpc>
              <a:tabLst>
                <a:tab pos="841375" algn="l"/>
              </a:tabLst>
            </a:pPr>
            <a:r>
              <a:rPr sz="2400" spc="-25" dirty="0">
                <a:latin typeface="Abadi" panose="020B0604020104020204" pitchFamily="34" charset="0"/>
                <a:cs typeface="Microsoft Sans Serif"/>
              </a:rPr>
              <a:t>SSO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	with</a:t>
            </a:r>
            <a:r>
              <a:rPr sz="2400" spc="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1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only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9B60A368-040F-6A26-ED1D-1E6B80669C8B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D27227B-92A5-3535-8033-C8EC845BD6AE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CB27D07B-E103-7E6C-EA8B-2F35C259B4D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A71BE42-19FA-701D-8B6F-9D45EBB8A51B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6A088EE6-AC8F-00A4-43AF-3048BB8F2131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802EC8BB-87CF-C252-0A08-304EA6AA9EF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9225" y="1228725"/>
              <a:ext cx="6477000" cy="4476750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3578EC06-A64E-795A-7774-85E21DDD4F4A}"/>
              </a:ext>
            </a:extLst>
          </p:cNvPr>
          <p:cNvSpPr txBox="1">
            <a:spLocks/>
          </p:cNvSpPr>
          <p:nvPr/>
        </p:nvSpPr>
        <p:spPr>
          <a:xfrm>
            <a:off x="11091290" y="6434117"/>
            <a:ext cx="366681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20</a:t>
            </a:fld>
            <a:endParaRPr lang="it-IT" spc="-25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4861B53-2978-36DF-2748-8E09C61B6648}"/>
              </a:ext>
            </a:extLst>
          </p:cNvPr>
          <p:cNvSpPr txBox="1">
            <a:spLocks/>
          </p:cNvSpPr>
          <p:nvPr/>
        </p:nvSpPr>
        <p:spPr>
          <a:xfrm>
            <a:off x="137160" y="0"/>
            <a:ext cx="3943984" cy="12185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430"/>
              </a:lnSpc>
              <a:spcBef>
                <a:spcPts val="685"/>
              </a:spcBef>
            </a:pPr>
            <a:r>
              <a:rPr lang="en-US" sz="4100" dirty="0">
                <a:latin typeface="Abadi" panose="020B0604020104020204" pitchFamily="34" charset="0"/>
              </a:rPr>
              <a:t>Flight</a:t>
            </a:r>
            <a:r>
              <a:rPr lang="en-US" sz="4100" spc="-45" dirty="0">
                <a:latin typeface="Abadi" panose="020B0604020104020204" pitchFamily="34" charset="0"/>
              </a:rPr>
              <a:t> </a:t>
            </a:r>
            <a:r>
              <a:rPr lang="en-US" sz="4100" spc="-105" dirty="0">
                <a:latin typeface="Abadi" panose="020B0604020104020204" pitchFamily="34" charset="0"/>
              </a:rPr>
              <a:t>Number </a:t>
            </a:r>
            <a:r>
              <a:rPr lang="en-US" sz="4100" spc="-90" dirty="0">
                <a:latin typeface="Abadi" panose="020B0604020104020204" pitchFamily="34" charset="0"/>
              </a:rPr>
              <a:t>vs.</a:t>
            </a:r>
            <a:r>
              <a:rPr lang="en-US" sz="4100" spc="-35" dirty="0">
                <a:latin typeface="Abadi" panose="020B0604020104020204" pitchFamily="34" charset="0"/>
              </a:rPr>
              <a:t> </a:t>
            </a:r>
            <a:r>
              <a:rPr lang="en-US" sz="4100" dirty="0">
                <a:latin typeface="Abadi" panose="020B0604020104020204" pitchFamily="34" charset="0"/>
              </a:rPr>
              <a:t>Orbit</a:t>
            </a:r>
            <a:r>
              <a:rPr lang="en-US" sz="4100" spc="-45" dirty="0">
                <a:latin typeface="Abadi" panose="020B0604020104020204" pitchFamily="34" charset="0"/>
              </a:rPr>
              <a:t> </a:t>
            </a:r>
            <a:r>
              <a:rPr lang="en-US" sz="4100" spc="-20" dirty="0">
                <a:latin typeface="Abadi" panose="020B0604020104020204" pitchFamily="34" charset="0"/>
              </a:rPr>
              <a:t>Type</a:t>
            </a:r>
            <a:endParaRPr lang="en-US" sz="4100" dirty="0">
              <a:latin typeface="Abadi" panose="020B0604020104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23918C3-2AD5-946E-A8D7-14D0B6B68B43}"/>
              </a:ext>
            </a:extLst>
          </p:cNvPr>
          <p:cNvSpPr txBox="1"/>
          <p:nvPr/>
        </p:nvSpPr>
        <p:spPr>
          <a:xfrm>
            <a:off x="534034" y="1817687"/>
            <a:ext cx="3150235" cy="400314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3810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At</a:t>
            </a:r>
            <a:r>
              <a:rPr sz="2000" spc="-4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the</a:t>
            </a:r>
            <a:r>
              <a:rPr sz="2000" spc="-6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beginning,</a:t>
            </a:r>
            <a:r>
              <a:rPr sz="2000" spc="-1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testing</a:t>
            </a:r>
            <a:r>
              <a:rPr sz="2000" spc="-8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5" dirty="0">
                <a:latin typeface="Abadi" panose="020B0604020104020204" pitchFamily="34" charset="0"/>
                <a:cs typeface="Calibri"/>
              </a:rPr>
              <a:t>on </a:t>
            </a:r>
            <a:r>
              <a:rPr sz="2000" dirty="0">
                <a:latin typeface="Abadi" panose="020B0604020104020204" pitchFamily="34" charset="0"/>
                <a:cs typeface="Calibri"/>
              </a:rPr>
              <a:t>four</a:t>
            </a:r>
            <a:r>
              <a:rPr sz="2000" spc="-8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selected</a:t>
            </a:r>
            <a:r>
              <a:rPr sz="2000" spc="-6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orbits</a:t>
            </a:r>
            <a:endParaRPr lang="it-IT" sz="2000" spc="-10" dirty="0">
              <a:latin typeface="Abadi" panose="020B0604020104020204" pitchFamily="34" charset="0"/>
              <a:cs typeface="Calibri"/>
            </a:endParaRPr>
          </a:p>
          <a:p>
            <a:pPr marL="240665" marR="3810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Calibri"/>
            </a:endParaRPr>
          </a:p>
          <a:p>
            <a:pPr marL="238125" marR="335915" indent="-226060" algn="just">
              <a:lnSpc>
                <a:spcPts val="2180"/>
              </a:lnSpc>
              <a:spcBef>
                <a:spcPts val="13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ISS</a:t>
            </a:r>
            <a:r>
              <a:rPr sz="2000" spc="-114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and</a:t>
            </a:r>
            <a:r>
              <a:rPr sz="2000" spc="-2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GTO</a:t>
            </a:r>
            <a:r>
              <a:rPr sz="2000" spc="1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gave</a:t>
            </a:r>
            <a:r>
              <a:rPr sz="2000" spc="-9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them</a:t>
            </a:r>
            <a:r>
              <a:rPr sz="2000" spc="2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50" dirty="0">
                <a:latin typeface="Abadi" panose="020B0604020104020204" pitchFamily="34" charset="0"/>
                <a:cs typeface="Calibri"/>
              </a:rPr>
              <a:t>a 	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breakthrough</a:t>
            </a:r>
            <a:r>
              <a:rPr sz="2000" spc="-3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after</a:t>
            </a:r>
            <a:r>
              <a:rPr sz="2000" spc="-5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flight 	</a:t>
            </a:r>
            <a:r>
              <a:rPr sz="2000" dirty="0">
                <a:latin typeface="Abadi" panose="020B0604020104020204" pitchFamily="34" charset="0"/>
                <a:cs typeface="Calibri"/>
              </a:rPr>
              <a:t>number</a:t>
            </a:r>
            <a:r>
              <a:rPr sz="2000" spc="-4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~</a:t>
            </a:r>
            <a:r>
              <a:rPr sz="2000" spc="-3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5" dirty="0">
                <a:latin typeface="Abadi" panose="020B0604020104020204" pitchFamily="34" charset="0"/>
                <a:cs typeface="Calibri"/>
              </a:rPr>
              <a:t>20</a:t>
            </a:r>
            <a:endParaRPr lang="it-IT" sz="2000" spc="-25" dirty="0">
              <a:latin typeface="Abadi" panose="020B0604020104020204" pitchFamily="34" charset="0"/>
              <a:cs typeface="Calibri"/>
            </a:endParaRPr>
          </a:p>
          <a:p>
            <a:pPr marL="238125" marR="335915" indent="-226060" algn="just">
              <a:lnSpc>
                <a:spcPts val="2180"/>
              </a:lnSpc>
              <a:spcBef>
                <a:spcPts val="1350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Calibri"/>
            </a:endParaRPr>
          </a:p>
          <a:p>
            <a:pPr marL="240665" marR="5080" indent="-228600">
              <a:lnSpc>
                <a:spcPct val="908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After</a:t>
            </a:r>
            <a:r>
              <a:rPr sz="20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flight</a:t>
            </a:r>
            <a:r>
              <a:rPr sz="2000" spc="-3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number</a:t>
            </a:r>
            <a:r>
              <a:rPr sz="20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~</a:t>
            </a:r>
            <a:r>
              <a:rPr sz="20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5" dirty="0">
                <a:latin typeface="Abadi" panose="020B0604020104020204" pitchFamily="34" charset="0"/>
                <a:cs typeface="Calibri"/>
              </a:rPr>
              <a:t>60 </a:t>
            </a:r>
            <a:r>
              <a:rPr sz="2000" dirty="0">
                <a:latin typeface="Abadi" panose="020B0604020104020204" pitchFamily="34" charset="0"/>
                <a:cs typeface="Calibri"/>
              </a:rPr>
              <a:t>also</a:t>
            </a:r>
            <a:r>
              <a:rPr sz="2000" spc="-114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focused</a:t>
            </a:r>
            <a:r>
              <a:rPr sz="2000" spc="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on</a:t>
            </a:r>
            <a:r>
              <a:rPr sz="20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other</a:t>
            </a:r>
            <a:r>
              <a:rPr sz="2000" spc="50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orbits,</a:t>
            </a:r>
            <a:r>
              <a:rPr sz="2000" spc="-3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in</a:t>
            </a:r>
            <a:r>
              <a:rPr sz="2000" spc="-6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particular</a:t>
            </a:r>
            <a:r>
              <a:rPr sz="2000" spc="-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on</a:t>
            </a:r>
            <a:r>
              <a:rPr sz="2000" spc="-6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VLEO</a:t>
            </a:r>
            <a:endParaRPr sz="2000" dirty="0">
              <a:latin typeface="Abadi" panose="020B0604020104020204" pitchFamily="34" charset="0"/>
              <a:cs typeface="Calibri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84D41AC8-CE58-BFE9-22AC-65DF8D49AD5C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5EC1928-B33F-F791-3640-AAAC129A2F68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3356D29E-C33B-7B91-E840-877FF49CDB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228D33EA-74C5-F784-A7C2-43474878CCF9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2A7A042-F983-5201-876A-8B65433E6182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74CB7691-4A46-C1DE-3551-16232E59673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1125" y="1381125"/>
              <a:ext cx="6515100" cy="4143375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35FF6645-4682-BFCD-930F-A131879D2E80}"/>
              </a:ext>
            </a:extLst>
          </p:cNvPr>
          <p:cNvSpPr txBox="1">
            <a:spLocks/>
          </p:cNvSpPr>
          <p:nvPr/>
        </p:nvSpPr>
        <p:spPr>
          <a:xfrm>
            <a:off x="11091291" y="6387078"/>
            <a:ext cx="438182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21</a:t>
            </a:fld>
            <a:endParaRPr lang="it-IT" spc="-25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17EF846-6E55-48F5-BE04-F46307370058}"/>
              </a:ext>
            </a:extLst>
          </p:cNvPr>
          <p:cNvSpPr txBox="1">
            <a:spLocks/>
          </p:cNvSpPr>
          <p:nvPr/>
        </p:nvSpPr>
        <p:spPr>
          <a:xfrm>
            <a:off x="231139" y="-4446"/>
            <a:ext cx="4464686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lang="it-IT" spc="-130" dirty="0">
                <a:latin typeface="Abadi" panose="020B0604020104020204" pitchFamily="34" charset="0"/>
              </a:rPr>
              <a:t>Payload </a:t>
            </a:r>
            <a:r>
              <a:rPr lang="it-IT" spc="-190" dirty="0">
                <a:latin typeface="Abadi" panose="020B0604020104020204" pitchFamily="34" charset="0"/>
              </a:rPr>
              <a:t>vs. </a:t>
            </a:r>
            <a:r>
              <a:rPr lang="it-IT" dirty="0" err="1">
                <a:latin typeface="Abadi" panose="020B0604020104020204" pitchFamily="34" charset="0"/>
              </a:rPr>
              <a:t>Orbit</a:t>
            </a:r>
            <a:r>
              <a:rPr lang="it-IT" spc="85" dirty="0">
                <a:latin typeface="Abadi" panose="020B0604020104020204" pitchFamily="34" charset="0"/>
              </a:rPr>
              <a:t> </a:t>
            </a:r>
            <a:r>
              <a:rPr lang="it-IT" spc="-20" dirty="0" err="1">
                <a:latin typeface="Abadi" panose="020B0604020104020204" pitchFamily="34" charset="0"/>
              </a:rPr>
              <a:t>Type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83B8B17-9091-D94C-6246-5CA3565246B7}"/>
              </a:ext>
            </a:extLst>
          </p:cNvPr>
          <p:cNvSpPr txBox="1"/>
          <p:nvPr/>
        </p:nvSpPr>
        <p:spPr>
          <a:xfrm>
            <a:off x="728344" y="2427287"/>
            <a:ext cx="3336925" cy="26082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272415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mostly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~2500- 7500kg</a:t>
            </a:r>
            <a:endParaRPr lang="it-IT" sz="2400" spc="-10" dirty="0">
              <a:latin typeface="Calibri"/>
              <a:cs typeface="Calibri"/>
            </a:endParaRPr>
          </a:p>
          <a:p>
            <a:pPr marL="240665" marR="272415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lang="it-IT" sz="2400" spc="-10" dirty="0">
              <a:latin typeface="Calibri"/>
              <a:cs typeface="Calibri"/>
            </a:endParaRPr>
          </a:p>
          <a:p>
            <a:pPr marL="240665" marR="272415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0665" indent="-227965">
              <a:lnSpc>
                <a:spcPts val="2290"/>
              </a:lnSpc>
              <a:spcBef>
                <a:spcPts val="109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Launches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payload</a:t>
            </a:r>
            <a:endParaRPr sz="2400" dirty="0">
              <a:latin typeface="Calibri"/>
              <a:cs typeface="Calibri"/>
            </a:endParaRPr>
          </a:p>
          <a:p>
            <a:pPr marL="240665">
              <a:lnSpc>
                <a:spcPts val="2290"/>
              </a:lnSpc>
            </a:pPr>
            <a:r>
              <a:rPr sz="2400" dirty="0">
                <a:latin typeface="Calibri"/>
                <a:cs typeface="Calibri"/>
              </a:rPr>
              <a:t>&gt;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7500kg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rather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successful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1D906584-44A3-BA21-58BC-7D09EA1D90E2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1EAA4A7-F2F3-67DF-EAC0-2B6EB5E63118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F9AF6E3E-BFA7-3075-A8B8-199216028A2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B185E64-06BC-E258-4E6C-9C08B7923BD4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71404B03-198A-6101-3E0E-D587075D5C3F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62C07758-5E1E-4BC8-9651-35FEAF72358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925" y="628650"/>
              <a:ext cx="5781675" cy="5543550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94EC39CA-0CBF-428C-1054-2E444AD49FB9}"/>
              </a:ext>
            </a:extLst>
          </p:cNvPr>
          <p:cNvSpPr txBox="1">
            <a:spLocks/>
          </p:cNvSpPr>
          <p:nvPr/>
        </p:nvSpPr>
        <p:spPr>
          <a:xfrm>
            <a:off x="11142853" y="6480871"/>
            <a:ext cx="548259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22</a:t>
            </a:fld>
            <a:endParaRPr lang="it-IT" spc="-25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B3C3941-3C1D-A981-55B1-7CAA8E80395D}"/>
              </a:ext>
            </a:extLst>
          </p:cNvPr>
          <p:cNvSpPr txBox="1">
            <a:spLocks/>
          </p:cNvSpPr>
          <p:nvPr/>
        </p:nvSpPr>
        <p:spPr>
          <a:xfrm>
            <a:off x="276225" y="22611"/>
            <a:ext cx="4572000" cy="1162691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80100"/>
              </a:lnSpc>
              <a:spcBef>
                <a:spcPts val="1110"/>
              </a:spcBef>
            </a:pPr>
            <a:r>
              <a:rPr lang="it-IT" sz="4100" spc="-10" dirty="0" err="1">
                <a:latin typeface="Abadi" panose="020B0604020104020204" pitchFamily="34" charset="0"/>
              </a:rPr>
              <a:t>Launch</a:t>
            </a:r>
            <a:r>
              <a:rPr lang="it-IT" sz="4100" spc="-10" dirty="0">
                <a:latin typeface="Abadi" panose="020B0604020104020204" pitchFamily="34" charset="0"/>
              </a:rPr>
              <a:t> </a:t>
            </a:r>
            <a:r>
              <a:rPr lang="it-IT" sz="4100" spc="-270" dirty="0">
                <a:latin typeface="Abadi" panose="020B0604020104020204" pitchFamily="34" charset="0"/>
              </a:rPr>
              <a:t>Success</a:t>
            </a:r>
            <a:r>
              <a:rPr lang="it-IT" sz="4100" spc="90" dirty="0">
                <a:latin typeface="Abadi" panose="020B0604020104020204" pitchFamily="34" charset="0"/>
              </a:rPr>
              <a:t> </a:t>
            </a:r>
            <a:r>
              <a:rPr lang="it-IT" sz="4100" spc="-150" dirty="0" err="1">
                <a:latin typeface="Abadi" panose="020B0604020104020204" pitchFamily="34" charset="0"/>
              </a:rPr>
              <a:t>Yearly</a:t>
            </a:r>
            <a:r>
              <a:rPr lang="it-IT" sz="4100" spc="-150" dirty="0">
                <a:latin typeface="Abadi" panose="020B0604020104020204" pitchFamily="34" charset="0"/>
              </a:rPr>
              <a:t> </a:t>
            </a:r>
            <a:r>
              <a:rPr lang="it-IT" sz="4100" spc="-10" dirty="0">
                <a:latin typeface="Abadi" panose="020B0604020104020204" pitchFamily="34" charset="0"/>
              </a:rPr>
              <a:t>Trend</a:t>
            </a:r>
            <a:endParaRPr lang="it-IT" sz="4100" dirty="0">
              <a:latin typeface="Abadi" panose="020B0604020104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69B3069-BDBC-FCA0-8D51-66E63D9B6474}"/>
              </a:ext>
            </a:extLst>
          </p:cNvPr>
          <p:cNvSpPr txBox="1"/>
          <p:nvPr/>
        </p:nvSpPr>
        <p:spPr>
          <a:xfrm>
            <a:off x="728344" y="2335656"/>
            <a:ext cx="3226435" cy="2888611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Since</a:t>
            </a:r>
            <a:r>
              <a:rPr sz="2000" spc="6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2013</a:t>
            </a:r>
            <a:r>
              <a:rPr sz="2000" spc="-11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mostly</a:t>
            </a:r>
            <a:r>
              <a:rPr sz="2000" spc="-7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improving</a:t>
            </a:r>
            <a:endParaRPr lang="it-IT" sz="2000" spc="-10" dirty="0">
              <a:latin typeface="Abadi" panose="020B0604020104020204" pitchFamily="34" charset="0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Calibri"/>
            </a:endParaRPr>
          </a:p>
          <a:p>
            <a:pPr marL="240665" marR="476250" indent="-228600">
              <a:lnSpc>
                <a:spcPts val="218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Since</a:t>
            </a:r>
            <a:r>
              <a:rPr sz="2000" spc="6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2017</a:t>
            </a:r>
            <a:r>
              <a:rPr sz="2000" spc="-11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mostly</a:t>
            </a:r>
            <a:r>
              <a:rPr sz="2000" spc="-7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&gt;80% except</a:t>
            </a:r>
            <a:r>
              <a:rPr sz="20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5" dirty="0">
                <a:latin typeface="Abadi" panose="020B0604020104020204" pitchFamily="34" charset="0"/>
                <a:cs typeface="Calibri"/>
              </a:rPr>
              <a:t>for</a:t>
            </a:r>
            <a:endParaRPr lang="it-IT" sz="2000" spc="-25" dirty="0">
              <a:latin typeface="Abadi" panose="020B0604020104020204" pitchFamily="34" charset="0"/>
              <a:cs typeface="Calibri"/>
            </a:endParaRPr>
          </a:p>
          <a:p>
            <a:pPr marL="240665" marR="476250" indent="-228600">
              <a:lnSpc>
                <a:spcPts val="218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Dip</a:t>
            </a:r>
            <a:r>
              <a:rPr sz="2000" spc="-114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in</a:t>
            </a:r>
            <a:r>
              <a:rPr sz="2000" spc="3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Success in</a:t>
            </a:r>
            <a:r>
              <a:rPr sz="2000" spc="-4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2018</a:t>
            </a:r>
            <a:endParaRPr sz="2000" dirty="0">
              <a:latin typeface="Abadi" panose="020B0604020104020204" pitchFamily="34" charset="0"/>
              <a:cs typeface="Calibri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EB831CE9-3603-EE05-633B-837A26AC598E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4853ACC-EA22-BC7B-7F4F-0E3C9869B559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23FBF1F9-C597-9116-CB1E-6FB74542467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5611939-D455-E900-CA18-587FA0A94C76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F364815B-7943-956B-6BBF-C8E6D1631F07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9694E26C-B1DE-BA9E-C091-1FF542CB764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00" y="1400175"/>
              <a:ext cx="6010275" cy="4048125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EED05CCE-7BE2-EC87-72F2-442F8F31EBA7}"/>
              </a:ext>
            </a:extLst>
          </p:cNvPr>
          <p:cNvSpPr txBox="1">
            <a:spLocks/>
          </p:cNvSpPr>
          <p:nvPr/>
        </p:nvSpPr>
        <p:spPr>
          <a:xfrm>
            <a:off x="11272869" y="6448139"/>
            <a:ext cx="438182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23</a:t>
            </a:fld>
            <a:endParaRPr lang="it-IT" spc="-25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EB49CFA-181A-5111-CD07-5E53FAEBF220}"/>
              </a:ext>
            </a:extLst>
          </p:cNvPr>
          <p:cNvSpPr txBox="1">
            <a:spLocks/>
          </p:cNvSpPr>
          <p:nvPr/>
        </p:nvSpPr>
        <p:spPr>
          <a:xfrm>
            <a:off x="450025" y="0"/>
            <a:ext cx="4572000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lang="it-IT" dirty="0" err="1">
                <a:latin typeface="Abadi" panose="020B0604020104020204" pitchFamily="34" charset="0"/>
              </a:rPr>
              <a:t>All</a:t>
            </a:r>
            <a:r>
              <a:rPr lang="it-IT" spc="90" dirty="0">
                <a:latin typeface="Abadi" panose="020B0604020104020204" pitchFamily="34" charset="0"/>
              </a:rPr>
              <a:t> </a:t>
            </a:r>
            <a:r>
              <a:rPr lang="it-IT" spc="-30" dirty="0" err="1">
                <a:latin typeface="Abadi" panose="020B0604020104020204" pitchFamily="34" charset="0"/>
              </a:rPr>
              <a:t>Launch</a:t>
            </a:r>
            <a:r>
              <a:rPr lang="it-IT" spc="-30" dirty="0">
                <a:latin typeface="Abadi" panose="020B0604020104020204" pitchFamily="34" charset="0"/>
              </a:rPr>
              <a:t> </a:t>
            </a:r>
            <a:r>
              <a:rPr lang="it-IT" spc="-65" dirty="0">
                <a:latin typeface="Abadi" panose="020B0604020104020204" pitchFamily="34" charset="0"/>
              </a:rPr>
              <a:t>Site</a:t>
            </a:r>
            <a:r>
              <a:rPr lang="it-IT" spc="-220" dirty="0">
                <a:latin typeface="Abadi" panose="020B0604020104020204" pitchFamily="34" charset="0"/>
              </a:rPr>
              <a:t> </a:t>
            </a:r>
            <a:r>
              <a:rPr lang="it-IT" spc="-270" dirty="0">
                <a:latin typeface="Abadi" panose="020B0604020104020204" pitchFamily="34" charset="0"/>
              </a:rPr>
              <a:t>Names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1BE448F-6B40-03DC-63CC-F04C6DC8B3FE}"/>
              </a:ext>
            </a:extLst>
          </p:cNvPr>
          <p:cNvSpPr txBox="1"/>
          <p:nvPr/>
        </p:nvSpPr>
        <p:spPr>
          <a:xfrm>
            <a:off x="728344" y="2427287"/>
            <a:ext cx="3291204" cy="203433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Find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unique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sites</a:t>
            </a:r>
            <a:endParaRPr lang="it-IT" sz="2400" spc="-20" dirty="0">
              <a:latin typeface="Calibri"/>
              <a:cs typeface="Calibri"/>
            </a:endParaRPr>
          </a:p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lang="it-IT" sz="2400" spc="-20" dirty="0">
              <a:latin typeface="Calibri"/>
              <a:cs typeface="Calibri"/>
            </a:endParaRPr>
          </a:p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endParaRPr sz="2400" dirty="0">
              <a:latin typeface="Calibri"/>
              <a:cs typeface="Calibri"/>
            </a:endParaRPr>
          </a:p>
          <a:p>
            <a:pPr marL="240665" marR="128270" indent="-228600">
              <a:lnSpc>
                <a:spcPts val="2180"/>
              </a:lnSpc>
              <a:spcBef>
                <a:spcPts val="135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dirty="0">
                <a:latin typeface="Calibri"/>
                <a:cs typeface="Calibri"/>
              </a:rPr>
              <a:t>Key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word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DISTINCT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job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1C1957D2-353A-B54A-1E91-D423CE06BD9B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92BFDCA-CFD0-407F-7141-7BA2E2C77103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5B7D8D9C-6EF2-4E40-1ABA-A1064AB2E2C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6A1E0D22-EFDD-1D26-986B-030505023095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03903DD0-23D2-5B8A-948B-917F144F60F9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90949C0C-4181-3736-BDA9-948B62EC639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00" y="1200150"/>
              <a:ext cx="6010275" cy="4457700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E7964A1D-CDE2-4A3A-4E71-01F42AF8BDC9}"/>
              </a:ext>
            </a:extLst>
          </p:cNvPr>
          <p:cNvSpPr txBox="1">
            <a:spLocks/>
          </p:cNvSpPr>
          <p:nvPr/>
        </p:nvSpPr>
        <p:spPr>
          <a:xfrm>
            <a:off x="11116945" y="6421413"/>
            <a:ext cx="438182" cy="282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2715">
              <a:spcBef>
                <a:spcPts val="45"/>
              </a:spcBef>
            </a:pPr>
            <a:fld id="{81D60167-4931-47E6-BA6A-407CBD079E47}" type="slidenum">
              <a:rPr lang="it-IT" spc="-25" smtClean="0"/>
              <a:pPr marL="132715">
                <a:spcBef>
                  <a:spcPts val="45"/>
                </a:spcBef>
              </a:pPr>
              <a:t>24</a:t>
            </a:fld>
            <a:endParaRPr lang="it-IT" spc="-25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13955"/>
            <a:ext cx="297942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CFD3C70-9535-8B7B-1603-C52F4F9C8135}"/>
              </a:ext>
            </a:extLst>
          </p:cNvPr>
          <p:cNvSpPr txBox="1">
            <a:spLocks/>
          </p:cNvSpPr>
          <p:nvPr/>
        </p:nvSpPr>
        <p:spPr>
          <a:xfrm>
            <a:off x="1759872" y="470516"/>
            <a:ext cx="10020648" cy="55803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450"/>
              </a:lnSpc>
              <a:spcBef>
                <a:spcPts val="565"/>
              </a:spcBef>
            </a:pPr>
            <a:r>
              <a:rPr lang="en-US" spc="-114" dirty="0"/>
              <a:t>Launch</a:t>
            </a:r>
            <a:r>
              <a:rPr lang="en-US" spc="-100" dirty="0"/>
              <a:t> </a:t>
            </a:r>
            <a:r>
              <a:rPr lang="en-US" spc="-50" dirty="0"/>
              <a:t>Site</a:t>
            </a:r>
            <a:r>
              <a:rPr lang="en-US" spc="-120" dirty="0"/>
              <a:t> </a:t>
            </a:r>
            <a:r>
              <a:rPr lang="en-US" spc="-160" dirty="0"/>
              <a:t>Names </a:t>
            </a:r>
            <a:r>
              <a:rPr lang="en-US" spc="-25" dirty="0"/>
              <a:t>Begin</a:t>
            </a:r>
            <a:r>
              <a:rPr lang="en-US" spc="-55" dirty="0"/>
              <a:t> </a:t>
            </a:r>
            <a:r>
              <a:rPr lang="en-US" dirty="0"/>
              <a:t>with</a:t>
            </a:r>
            <a:r>
              <a:rPr lang="en-US" spc="-50" dirty="0"/>
              <a:t> </a:t>
            </a:r>
            <a:r>
              <a:rPr lang="en-US" spc="-10" dirty="0"/>
              <a:t>'CCA'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9B5C345-A4E4-0149-A0A2-78D6F6091050}"/>
              </a:ext>
            </a:extLst>
          </p:cNvPr>
          <p:cNvSpPr txBox="1"/>
          <p:nvPr/>
        </p:nvSpPr>
        <p:spPr>
          <a:xfrm>
            <a:off x="479713" y="1404177"/>
            <a:ext cx="13637908" cy="833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755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pc="-10" dirty="0">
                <a:latin typeface="Microsoft Sans Serif"/>
                <a:cs typeface="Microsoft Sans Serif"/>
              </a:rPr>
              <a:t>Find</a:t>
            </a:r>
            <a:r>
              <a:rPr spc="-100" dirty="0">
                <a:latin typeface="Microsoft Sans Serif"/>
                <a:cs typeface="Microsoft Sans Serif"/>
              </a:rPr>
              <a:t> </a:t>
            </a:r>
            <a:r>
              <a:rPr spc="105" dirty="0">
                <a:latin typeface="Microsoft Sans Serif"/>
                <a:cs typeface="Microsoft Sans Serif"/>
              </a:rPr>
              <a:t>5</a:t>
            </a:r>
            <a:r>
              <a:rPr spc="-60" dirty="0">
                <a:latin typeface="Microsoft Sans Serif"/>
                <a:cs typeface="Microsoft Sans Serif"/>
              </a:rPr>
              <a:t> </a:t>
            </a:r>
            <a:r>
              <a:rPr spc="-25" dirty="0">
                <a:latin typeface="Microsoft Sans Serif"/>
                <a:cs typeface="Microsoft Sans Serif"/>
              </a:rPr>
              <a:t>records</a:t>
            </a:r>
            <a:r>
              <a:rPr spc="-40" dirty="0">
                <a:latin typeface="Microsoft Sans Serif"/>
                <a:cs typeface="Microsoft Sans Serif"/>
              </a:rPr>
              <a:t> where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spc="-60" dirty="0">
                <a:latin typeface="Microsoft Sans Serif"/>
                <a:cs typeface="Microsoft Sans Serif"/>
              </a:rPr>
              <a:t>launch</a:t>
            </a:r>
            <a:r>
              <a:rPr spc="-100" dirty="0">
                <a:latin typeface="Microsoft Sans Serif"/>
                <a:cs typeface="Microsoft Sans Serif"/>
              </a:rPr>
              <a:t> </a:t>
            </a:r>
            <a:r>
              <a:rPr spc="-35" dirty="0">
                <a:latin typeface="Microsoft Sans Serif"/>
                <a:cs typeface="Microsoft Sans Serif"/>
              </a:rPr>
              <a:t>sites</a:t>
            </a:r>
            <a:r>
              <a:rPr spc="-95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begin</a:t>
            </a:r>
            <a:r>
              <a:rPr spc="-35" dirty="0">
                <a:latin typeface="Microsoft Sans Serif"/>
                <a:cs typeface="Microsoft Sans Serif"/>
              </a:rPr>
              <a:t> </a:t>
            </a:r>
            <a:r>
              <a:rPr spc="-20" dirty="0">
                <a:latin typeface="Microsoft Sans Serif"/>
                <a:cs typeface="Microsoft Sans Serif"/>
              </a:rPr>
              <a:t>with</a:t>
            </a:r>
            <a:r>
              <a:rPr lang="it-IT" dirty="0">
                <a:latin typeface="Microsoft Sans Serif"/>
                <a:cs typeface="Microsoft Sans Serif"/>
              </a:rPr>
              <a:t> </a:t>
            </a:r>
            <a:r>
              <a:rPr spc="-10" dirty="0">
                <a:latin typeface="Microsoft Sans Serif"/>
                <a:cs typeface="Microsoft Sans Serif"/>
              </a:rPr>
              <a:t>`CCA`</a:t>
            </a:r>
            <a:endParaRPr dirty="0">
              <a:latin typeface="Microsoft Sans Serif"/>
              <a:cs typeface="Microsoft Sans Serif"/>
            </a:endParaRPr>
          </a:p>
          <a:p>
            <a:pPr marL="240029" indent="-227329">
              <a:lnSpc>
                <a:spcPts val="2755"/>
              </a:lnSpc>
              <a:spcBef>
                <a:spcPts val="1100"/>
              </a:spcBef>
              <a:buFont typeface="Arial MT"/>
              <a:buChar char="•"/>
              <a:tabLst>
                <a:tab pos="240029" algn="l"/>
              </a:tabLst>
            </a:pPr>
            <a:r>
              <a:rPr spc="-85" dirty="0">
                <a:latin typeface="Microsoft Sans Serif"/>
                <a:cs typeface="Microsoft Sans Serif"/>
              </a:rPr>
              <a:t>Make</a:t>
            </a:r>
            <a:r>
              <a:rPr spc="-75" dirty="0">
                <a:latin typeface="Microsoft Sans Serif"/>
                <a:cs typeface="Microsoft Sans Serif"/>
              </a:rPr>
              <a:t> </a:t>
            </a:r>
            <a:r>
              <a:rPr spc="-45" dirty="0">
                <a:latin typeface="Microsoft Sans Serif"/>
                <a:cs typeface="Microsoft Sans Serif"/>
              </a:rPr>
              <a:t>use</a:t>
            </a:r>
            <a:r>
              <a:rPr spc="-25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of</a:t>
            </a:r>
            <a:r>
              <a:rPr spc="-4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the</a:t>
            </a:r>
            <a:r>
              <a:rPr spc="25" dirty="0">
                <a:latin typeface="Microsoft Sans Serif"/>
                <a:cs typeface="Microsoft Sans Serif"/>
              </a:rPr>
              <a:t> </a:t>
            </a:r>
            <a:r>
              <a:rPr spc="-315" dirty="0">
                <a:latin typeface="Microsoft Sans Serif"/>
                <a:cs typeface="Microsoft Sans Serif"/>
              </a:rPr>
              <a:t>WHERE</a:t>
            </a:r>
            <a:r>
              <a:rPr spc="110" dirty="0">
                <a:latin typeface="Microsoft Sans Serif"/>
                <a:cs typeface="Microsoft Sans Serif"/>
              </a:rPr>
              <a:t> </a:t>
            </a:r>
            <a:r>
              <a:rPr spc="-20" dirty="0">
                <a:latin typeface="Microsoft Sans Serif"/>
                <a:cs typeface="Microsoft Sans Serif"/>
              </a:rPr>
              <a:t>keyword</a:t>
            </a:r>
            <a:r>
              <a:rPr spc="-4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for</a:t>
            </a:r>
            <a:r>
              <a:rPr spc="-4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the</a:t>
            </a:r>
            <a:r>
              <a:rPr spc="30" dirty="0">
                <a:latin typeface="Microsoft Sans Serif"/>
                <a:cs typeface="Microsoft Sans Serif"/>
              </a:rPr>
              <a:t> </a:t>
            </a:r>
            <a:r>
              <a:rPr spc="-10" dirty="0">
                <a:latin typeface="Microsoft Sans Serif"/>
                <a:cs typeface="Microsoft Sans Serif"/>
              </a:rPr>
              <a:t>condition</a:t>
            </a:r>
            <a:r>
              <a:rPr lang="it-IT" spc="-1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and</a:t>
            </a:r>
            <a:r>
              <a:rPr spc="-110" dirty="0">
                <a:latin typeface="Microsoft Sans Serif"/>
                <a:cs typeface="Microsoft Sans Serif"/>
              </a:rPr>
              <a:t> </a:t>
            </a:r>
            <a:r>
              <a:rPr spc="-45" dirty="0">
                <a:latin typeface="Microsoft Sans Serif"/>
                <a:cs typeface="Microsoft Sans Serif"/>
              </a:rPr>
              <a:t>use</a:t>
            </a:r>
            <a:r>
              <a:rPr spc="-15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%</a:t>
            </a:r>
            <a:r>
              <a:rPr spc="-15" dirty="0">
                <a:latin typeface="Microsoft Sans Serif"/>
                <a:cs typeface="Microsoft Sans Serif"/>
              </a:rPr>
              <a:t> </a:t>
            </a:r>
            <a:r>
              <a:rPr spc="-105" dirty="0">
                <a:latin typeface="Microsoft Sans Serif"/>
                <a:cs typeface="Microsoft Sans Serif"/>
              </a:rPr>
              <a:t>as</a:t>
            </a:r>
            <a:r>
              <a:rPr spc="-55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a</a:t>
            </a:r>
            <a:r>
              <a:rPr spc="-65" dirty="0">
                <a:latin typeface="Microsoft Sans Serif"/>
                <a:cs typeface="Microsoft Sans Serif"/>
              </a:rPr>
              <a:t> </a:t>
            </a:r>
            <a:r>
              <a:rPr spc="-20" dirty="0">
                <a:latin typeface="Microsoft Sans Serif"/>
                <a:cs typeface="Microsoft Sans Serif"/>
              </a:rPr>
              <a:t>wildcard</a:t>
            </a:r>
            <a:r>
              <a:rPr spc="-8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for</a:t>
            </a:r>
            <a:r>
              <a:rPr spc="-20" dirty="0">
                <a:latin typeface="Microsoft Sans Serif"/>
                <a:cs typeface="Microsoft Sans Serif"/>
              </a:rPr>
              <a:t> </a:t>
            </a:r>
            <a:r>
              <a:rPr spc="-10" dirty="0">
                <a:latin typeface="Microsoft Sans Serif"/>
                <a:cs typeface="Microsoft Sans Serif"/>
              </a:rPr>
              <a:t>an</a:t>
            </a:r>
            <a:r>
              <a:rPr spc="-8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arbitrary</a:t>
            </a:r>
            <a:r>
              <a:rPr spc="-60" dirty="0">
                <a:latin typeface="Microsoft Sans Serif"/>
                <a:cs typeface="Microsoft Sans Serif"/>
              </a:rPr>
              <a:t> </a:t>
            </a:r>
            <a:r>
              <a:rPr spc="-10" dirty="0">
                <a:latin typeface="Microsoft Sans Serif"/>
                <a:cs typeface="Microsoft Sans Serif"/>
              </a:rPr>
              <a:t>ending</a:t>
            </a:r>
            <a:endParaRPr dirty="0">
              <a:latin typeface="Microsoft Sans Serif"/>
              <a:cs typeface="Microsoft Sans Serif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7F2F7BB8-CE9A-00D8-69BF-09B7B3FFEC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491" y="2512187"/>
            <a:ext cx="10915650" cy="35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DBC4E10-F694-3BDE-02A0-D87D30A17C72}"/>
              </a:ext>
            </a:extLst>
          </p:cNvPr>
          <p:cNvSpPr txBox="1"/>
          <p:nvPr/>
        </p:nvSpPr>
        <p:spPr>
          <a:xfrm>
            <a:off x="770010" y="1657474"/>
            <a:ext cx="10915649" cy="871392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029" marR="5080" indent="-227329">
              <a:lnSpc>
                <a:spcPts val="263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Calculate</a:t>
            </a:r>
            <a:r>
              <a:rPr sz="2400" spc="-9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the</a:t>
            </a:r>
            <a:r>
              <a:rPr sz="24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total</a:t>
            </a:r>
            <a:r>
              <a:rPr sz="2400" spc="-13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payload</a:t>
            </a:r>
            <a:r>
              <a:rPr sz="2400" spc="3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carried</a:t>
            </a:r>
            <a:r>
              <a:rPr sz="2400" spc="3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by</a:t>
            </a:r>
            <a:r>
              <a:rPr sz="2400" spc="-9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boosters</a:t>
            </a:r>
            <a:r>
              <a:rPr sz="2400" spc="-13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libri"/>
              </a:rPr>
              <a:t>from</a:t>
            </a:r>
            <a:r>
              <a:rPr lang="it-IT" sz="2400" spc="-2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libri"/>
              </a:rPr>
              <a:t>NASA</a:t>
            </a:r>
            <a:endParaRPr sz="2400" dirty="0">
              <a:latin typeface="Abadi" panose="020B0604020104020204" pitchFamily="34" charset="0"/>
              <a:cs typeface="Calibri"/>
            </a:endParaRPr>
          </a:p>
          <a:p>
            <a:pPr marL="240029" indent="-227329">
              <a:lnSpc>
                <a:spcPts val="2720"/>
              </a:lnSpc>
              <a:spcBef>
                <a:spcPts val="10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Use</a:t>
            </a:r>
            <a:r>
              <a:rPr sz="2400" spc="-6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the</a:t>
            </a:r>
            <a:r>
              <a:rPr sz="2400" spc="2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function</a:t>
            </a:r>
            <a:r>
              <a:rPr sz="2400" spc="-5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SUM</a:t>
            </a:r>
            <a:r>
              <a:rPr sz="2400" spc="-9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to</a:t>
            </a:r>
            <a:r>
              <a:rPr sz="2400" spc="2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create</a:t>
            </a:r>
            <a:r>
              <a:rPr sz="2400" spc="-14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a</a:t>
            </a:r>
            <a:r>
              <a:rPr sz="2400" spc="6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new</a:t>
            </a:r>
            <a:r>
              <a:rPr sz="2400" spc="2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column</a:t>
            </a:r>
            <a:r>
              <a:rPr sz="2400" spc="-13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libri"/>
              </a:rPr>
              <a:t>and</a:t>
            </a:r>
            <a:r>
              <a:rPr lang="it-IT" sz="2400" spc="-25" dirty="0">
                <a:latin typeface="Abadi" panose="020B0604020104020204" pitchFamily="34" charset="0"/>
                <a:cs typeface="Calibri"/>
              </a:rPr>
              <a:t> </a:t>
            </a:r>
            <a:r>
              <a:rPr lang="it-IT" sz="2400" dirty="0" err="1">
                <a:latin typeface="Abadi" panose="020B0604020104020204" pitchFamily="34" charset="0"/>
                <a:cs typeface="Calibri"/>
              </a:rPr>
              <a:t>th</a:t>
            </a:r>
            <a:r>
              <a:rPr sz="2400" dirty="0">
                <a:latin typeface="Abadi" panose="020B0604020104020204" pitchFamily="34" charset="0"/>
                <a:cs typeface="Calibri"/>
              </a:rPr>
              <a:t>us,</a:t>
            </a:r>
            <a:r>
              <a:rPr sz="2400" spc="-8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the</a:t>
            </a:r>
            <a:r>
              <a:rPr sz="2400" spc="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total</a:t>
            </a:r>
            <a:r>
              <a:rPr sz="2400" spc="-11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payload</a:t>
            </a:r>
            <a:endParaRPr sz="2400" dirty="0">
              <a:latin typeface="Abadi" panose="020B0604020104020204" pitchFamily="34" charset="0"/>
              <a:cs typeface="Calibri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1DCA3BDF-C557-BBBF-6070-9A82358993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3098642"/>
            <a:ext cx="11077321" cy="26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5098A40-D698-3242-0046-5F8CDD7C75AF}"/>
              </a:ext>
            </a:extLst>
          </p:cNvPr>
          <p:cNvSpPr txBox="1"/>
          <p:nvPr/>
        </p:nvSpPr>
        <p:spPr>
          <a:xfrm>
            <a:off x="574665" y="1861704"/>
            <a:ext cx="10847324" cy="88421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029" marR="448309" indent="-227329">
              <a:lnSpc>
                <a:spcPts val="263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95" dirty="0">
                <a:latin typeface="Abadi" panose="020B0604020104020204" pitchFamily="34" charset="0"/>
                <a:cs typeface="Microsoft Sans Serif"/>
              </a:rPr>
              <a:t>Calculate</a:t>
            </a:r>
            <a:r>
              <a:rPr sz="24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80" dirty="0">
                <a:latin typeface="Abadi" panose="020B0604020104020204" pitchFamily="34" charset="0"/>
                <a:cs typeface="Microsoft Sans Serif"/>
              </a:rPr>
              <a:t>average</a:t>
            </a:r>
            <a:r>
              <a:rPr sz="24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400" spc="-114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10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sz="24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carried</a:t>
            </a:r>
            <a:r>
              <a:rPr sz="2400" spc="-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by 	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sz="24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version</a:t>
            </a:r>
            <a:r>
              <a:rPr sz="2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F9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v1.1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ts val="2755"/>
              </a:lnSpc>
              <a:spcBef>
                <a:spcPts val="105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80" dirty="0">
                <a:latin typeface="Abadi" panose="020B0604020104020204" pitchFamily="34" charset="0"/>
                <a:cs typeface="Microsoft Sans Serif"/>
              </a:rPr>
              <a:t>Use</a:t>
            </a:r>
            <a:r>
              <a:rPr sz="2400" spc="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function</a:t>
            </a:r>
            <a:r>
              <a:rPr sz="24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60" dirty="0">
                <a:latin typeface="Abadi" panose="020B0604020104020204" pitchFamily="34" charset="0"/>
                <a:cs typeface="Microsoft Sans Serif"/>
              </a:rPr>
              <a:t>AVG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 to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45" dirty="0">
                <a:latin typeface="Abadi" panose="020B0604020104020204" pitchFamily="34" charset="0"/>
                <a:cs typeface="Microsoft Sans Serif"/>
              </a:rPr>
              <a:t>create</a:t>
            </a:r>
            <a:r>
              <a:rPr sz="24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new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50" dirty="0">
                <a:latin typeface="Abadi" panose="020B0604020104020204" pitchFamily="34" charset="0"/>
                <a:cs typeface="Microsoft Sans Serif"/>
              </a:rPr>
              <a:t>column</a:t>
            </a:r>
            <a:r>
              <a:rPr sz="24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lang="it-IT" sz="2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thus,</a:t>
            </a:r>
            <a:r>
              <a:rPr sz="24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desired</a:t>
            </a:r>
            <a:r>
              <a:rPr sz="24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average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130F1EC3-FA13-86DE-52E6-E92797BE07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3753007"/>
            <a:ext cx="10915650" cy="18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400F65E3-4E52-ACE9-4781-412BB213F3D1}"/>
              </a:ext>
            </a:extLst>
          </p:cNvPr>
          <p:cNvSpPr txBox="1"/>
          <p:nvPr/>
        </p:nvSpPr>
        <p:spPr>
          <a:xfrm>
            <a:off x="770012" y="1884803"/>
            <a:ext cx="10762890" cy="121558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029" marR="1114425" indent="-227329">
              <a:lnSpc>
                <a:spcPts val="263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Abadi" panose="020B0604020104020204" pitchFamily="34" charset="0"/>
                <a:cs typeface="Microsoft Sans Serif"/>
              </a:rPr>
              <a:t>Find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dates</a:t>
            </a:r>
            <a:r>
              <a:rPr sz="24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first</a:t>
            </a:r>
            <a:r>
              <a:rPr sz="24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0" dirty="0">
                <a:latin typeface="Abadi" panose="020B0604020104020204" pitchFamily="34" charset="0"/>
                <a:cs typeface="Microsoft Sans Serif"/>
              </a:rPr>
              <a:t>successful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landing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outcome</a:t>
            </a:r>
            <a:r>
              <a:rPr sz="24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sz="2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ground</a:t>
            </a:r>
            <a:r>
              <a:rPr sz="24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pad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029" marR="5080" indent="-227329">
              <a:lnSpc>
                <a:spcPct val="900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80" dirty="0">
                <a:latin typeface="Abadi" panose="020B0604020104020204" pitchFamily="34" charset="0"/>
                <a:cs typeface="Microsoft Sans Serif"/>
              </a:rPr>
              <a:t>Use</a:t>
            </a:r>
            <a:r>
              <a:rPr sz="2400" spc="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85" dirty="0">
                <a:latin typeface="Abadi" panose="020B0604020104020204" pitchFamily="34" charset="0"/>
                <a:cs typeface="Microsoft Sans Serif"/>
              </a:rPr>
              <a:t>ORDER</a:t>
            </a:r>
            <a:r>
              <a:rPr sz="2400" spc="1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sz="24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get</a:t>
            </a:r>
            <a:r>
              <a:rPr sz="2400" spc="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400" spc="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50" dirty="0">
                <a:latin typeface="Abadi" panose="020B0604020104020204" pitchFamily="34" charset="0"/>
                <a:cs typeface="Microsoft Sans Serif"/>
              </a:rPr>
              <a:t>descending</a:t>
            </a:r>
            <a:r>
              <a:rPr sz="24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90" dirty="0">
                <a:latin typeface="Abadi" panose="020B0604020104020204" pitchFamily="34" charset="0"/>
                <a:cs typeface="Microsoft Sans Serif"/>
              </a:rPr>
              <a:t>sequence</a:t>
            </a:r>
            <a:r>
              <a:rPr sz="2400" spc="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dates 	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4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therefore,</a:t>
            </a:r>
            <a:r>
              <a:rPr sz="24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first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entry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40" dirty="0">
                <a:latin typeface="Abadi" panose="020B0604020104020204" pitchFamily="34" charset="0"/>
                <a:cs typeface="Microsoft Sans Serif"/>
              </a:rPr>
              <a:t>gives</a:t>
            </a:r>
            <a:r>
              <a:rPr sz="24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desired</a:t>
            </a:r>
            <a:r>
              <a:rPr sz="24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result, </a:t>
            </a:r>
            <a:r>
              <a:rPr sz="2400" spc="-50" dirty="0">
                <a:latin typeface="Abadi" panose="020B0604020104020204" pitchFamily="34" charset="0"/>
                <a:cs typeface="Microsoft Sans Serif"/>
              </a:rPr>
              <a:t>implemented</a:t>
            </a:r>
            <a:r>
              <a:rPr sz="24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via</a:t>
            </a:r>
            <a:r>
              <a:rPr sz="24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20" dirty="0">
                <a:latin typeface="Abadi" panose="020B0604020104020204" pitchFamily="34" charset="0"/>
                <a:cs typeface="Microsoft Sans Serif"/>
              </a:rPr>
              <a:t>LIMIT</a:t>
            </a:r>
            <a:r>
              <a:rPr sz="2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55" dirty="0">
                <a:latin typeface="Abadi" panose="020B0604020104020204" pitchFamily="34" charset="0"/>
                <a:cs typeface="Microsoft Sans Serif"/>
              </a:rPr>
              <a:t>1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E47FF83D-1D9F-D0FA-A51F-D7CB372859B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322" y="3429000"/>
            <a:ext cx="11268678" cy="22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070707D2-771A-846C-8DF8-78ADB748939D}"/>
              </a:ext>
            </a:extLst>
          </p:cNvPr>
          <p:cNvSpPr txBox="1"/>
          <p:nvPr/>
        </p:nvSpPr>
        <p:spPr>
          <a:xfrm>
            <a:off x="664708" y="1633173"/>
            <a:ext cx="10515600" cy="104605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892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Abadi" panose="020B0604020104020204" pitchFamily="34" charset="0"/>
                <a:cs typeface="Microsoft Sans Serif"/>
              </a:rPr>
              <a:t>List</a:t>
            </a:r>
            <a:r>
              <a:rPr sz="20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95" dirty="0">
                <a:latin typeface="Abadi" panose="020B0604020104020204" pitchFamily="34" charset="0"/>
                <a:cs typeface="Microsoft Sans Serif"/>
              </a:rPr>
              <a:t>names</a:t>
            </a:r>
            <a:r>
              <a:rPr sz="2000" spc="-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000" spc="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boosters</a:t>
            </a:r>
            <a:r>
              <a:rPr sz="2000" spc="-1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which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0" dirty="0">
                <a:latin typeface="Abadi" panose="020B0604020104020204" pitchFamily="34" charset="0"/>
                <a:cs typeface="Microsoft Sans Serif"/>
              </a:rPr>
              <a:t>have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5" dirty="0">
                <a:latin typeface="Abadi" panose="020B0604020104020204" pitchFamily="34" charset="0"/>
                <a:cs typeface="Microsoft Sans Serif"/>
              </a:rPr>
              <a:t>successfully</a:t>
            </a:r>
            <a:r>
              <a:rPr sz="2000" spc="-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landed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sz="2000" spc="-1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drone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ship</a:t>
            </a:r>
            <a:r>
              <a:rPr sz="20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had</a:t>
            </a:r>
            <a:r>
              <a:rPr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0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14" dirty="0">
                <a:latin typeface="Abadi" panose="020B0604020104020204" pitchFamily="34" charset="0"/>
                <a:cs typeface="Microsoft Sans Serif"/>
              </a:rPr>
              <a:t>mass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greater</a:t>
            </a:r>
            <a:r>
              <a:rPr sz="2000" spc="-1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than</a:t>
            </a:r>
            <a:r>
              <a:rPr sz="2000" spc="-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70" dirty="0">
                <a:latin typeface="Abadi" panose="020B0604020104020204" pitchFamily="34" charset="0"/>
                <a:cs typeface="Microsoft Sans Serif"/>
              </a:rPr>
              <a:t>4000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but</a:t>
            </a:r>
            <a:r>
              <a:rPr sz="2000" spc="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less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than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70" dirty="0">
                <a:latin typeface="Abadi" panose="020B0604020104020204" pitchFamily="34" charset="0"/>
                <a:cs typeface="Microsoft Sans Serif"/>
              </a:rPr>
              <a:t>6000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0665" indent="-227965">
              <a:lnSpc>
                <a:spcPts val="2290"/>
              </a:lnSpc>
              <a:spcBef>
                <a:spcPts val="12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2000" spc="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combination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two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conditions</a:t>
            </a:r>
            <a:r>
              <a:rPr sz="2000" spc="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sz="20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4" dirty="0">
                <a:latin typeface="Abadi" panose="020B0604020104020204" pitchFamily="34" charset="0"/>
                <a:cs typeface="Microsoft Sans Serif"/>
              </a:rPr>
              <a:t>WHERE</a:t>
            </a:r>
            <a:r>
              <a:rPr sz="2000" spc="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80" dirty="0">
                <a:latin typeface="Abadi" panose="020B0604020104020204" pitchFamily="34" charset="0"/>
                <a:cs typeface="Microsoft Sans Serif"/>
              </a:rPr>
              <a:t>clause</a:t>
            </a:r>
            <a:r>
              <a:rPr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is</a:t>
            </a:r>
            <a:r>
              <a:rPr lang="it-IT" sz="20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realized</a:t>
            </a:r>
            <a:r>
              <a:rPr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via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9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keyword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EB123A9D-445C-B6A0-9B06-7EEFD8BFAD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339" y="3407260"/>
            <a:ext cx="10915650" cy="26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02743" y="1972613"/>
            <a:ext cx="6645857" cy="10399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029" indent="-227329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029" algn="l"/>
              </a:tabLst>
            </a:pPr>
            <a:r>
              <a:rPr lang="en-US" sz="2000" spc="-1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Summary</a:t>
            </a:r>
            <a:r>
              <a:rPr lang="en-US" sz="2000" spc="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0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methodologies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697230" lvl="1" indent="-227329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US"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000" spc="-1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Collection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697230" lvl="1" indent="-227329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US"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000" spc="-1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Wrangling</a:t>
            </a:r>
            <a:r>
              <a:rPr lang="en-US" sz="2000" spc="-1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000" spc="-1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Analysis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697230" lvl="1" indent="-227329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US"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Interactive</a:t>
            </a:r>
            <a:r>
              <a:rPr lang="en-US" sz="2000" spc="-9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Maps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45"/>
              </a:spcBef>
              <a:buClr>
                <a:srgbClr val="292929"/>
              </a:buClr>
              <a:buFont typeface="Arial MT"/>
              <a:buChar char="•"/>
            </a:pP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lang="en-US" sz="2000" spc="-1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Summary</a:t>
            </a:r>
            <a:r>
              <a:rPr lang="en-US" sz="20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lang="en-US" sz="20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all</a:t>
            </a:r>
            <a:r>
              <a:rPr lang="en-US" sz="200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results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697230" lvl="1" indent="-227329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US"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en-US" sz="2000" spc="-1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Analysis</a:t>
            </a:r>
            <a:r>
              <a:rPr lang="en-US" sz="2000" spc="-9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en-US" sz="2000" spc="-1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Visualization</a:t>
            </a:r>
            <a:endParaRPr lang="en-US" sz="2000" spc="10" dirty="0">
              <a:solidFill>
                <a:srgbClr val="292929"/>
              </a:solidFill>
              <a:latin typeface="Abadi" panose="020B0604020104020204" pitchFamily="34" charset="0"/>
              <a:cs typeface="Microsoft Sans Serif"/>
            </a:endParaRPr>
          </a:p>
          <a:p>
            <a:pPr marL="697230" lvl="1" indent="-227329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230" algn="l"/>
              </a:tabLst>
            </a:pPr>
            <a:r>
              <a:rPr lang="en-US"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Best</a:t>
            </a:r>
            <a:r>
              <a:rPr lang="en-US" sz="20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model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9D8CE830-C631-1F88-0E7A-211B7F004527}"/>
              </a:ext>
            </a:extLst>
          </p:cNvPr>
          <p:cNvSpPr txBox="1"/>
          <p:nvPr/>
        </p:nvSpPr>
        <p:spPr>
          <a:xfrm>
            <a:off x="770011" y="1746900"/>
            <a:ext cx="10363063" cy="99257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346075" indent="-228600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65" dirty="0">
                <a:latin typeface="Microsoft Sans Serif"/>
                <a:cs typeface="Microsoft Sans Serif"/>
              </a:rPr>
              <a:t>Calculate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total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number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successful</a:t>
            </a:r>
            <a:r>
              <a:rPr sz="2000" spc="-1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and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mission outcomes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60" dirty="0">
                <a:latin typeface="Microsoft Sans Serif"/>
                <a:cs typeface="Microsoft Sans Serif"/>
              </a:rPr>
              <a:t>Using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function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190" dirty="0">
                <a:latin typeface="Microsoft Sans Serif"/>
                <a:cs typeface="Microsoft Sans Serif"/>
              </a:rPr>
              <a:t>COUNT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one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can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count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amount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entries </a:t>
            </a:r>
            <a:r>
              <a:rPr sz="2000" dirty="0">
                <a:latin typeface="Microsoft Sans Serif"/>
                <a:cs typeface="Microsoft Sans Serif"/>
              </a:rPr>
              <a:t>But,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we would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like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do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so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lang="it-IT"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grouping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result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is </a:t>
            </a:r>
            <a:r>
              <a:rPr sz="2000" spc="-20" dirty="0">
                <a:latin typeface="Microsoft Sans Serif"/>
                <a:cs typeface="Microsoft Sans Serif"/>
              </a:rPr>
              <a:t>done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via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220" dirty="0">
                <a:latin typeface="Microsoft Sans Serif"/>
                <a:cs typeface="Microsoft Sans Serif"/>
              </a:rPr>
              <a:t>GROUP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BY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keyword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AC32DE6F-8074-894B-25AC-1489323B84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50" y="3305233"/>
            <a:ext cx="109156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29FCF16D-E649-25EF-3825-297C0B9F1E7E}"/>
              </a:ext>
            </a:extLst>
          </p:cNvPr>
          <p:cNvSpPr txBox="1"/>
          <p:nvPr/>
        </p:nvSpPr>
        <p:spPr>
          <a:xfrm>
            <a:off x="8714772" y="1940611"/>
            <a:ext cx="3249041" cy="2976777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237490" indent="-228600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List</a:t>
            </a:r>
            <a:r>
              <a:rPr sz="18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names</a:t>
            </a:r>
            <a:r>
              <a:rPr sz="18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booster</a:t>
            </a:r>
            <a:r>
              <a:rPr sz="18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which</a:t>
            </a:r>
            <a:r>
              <a:rPr sz="18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carried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maximum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payload</a:t>
            </a:r>
            <a:r>
              <a:rPr sz="18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mass</a:t>
            </a:r>
            <a:endParaRPr lang="it-IT" sz="1800" spc="-20" dirty="0">
              <a:solidFill>
                <a:srgbClr val="292929"/>
              </a:solidFill>
              <a:latin typeface="Abadi" panose="020B0604020104020204" pitchFamily="34" charset="0"/>
              <a:cs typeface="Microsoft Sans Serif"/>
            </a:endParaRPr>
          </a:p>
          <a:p>
            <a:pPr marL="241300" marR="237490" indent="-228600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</a:tabLst>
            </a:pPr>
            <a:endParaRPr lang="it-IT" spc="-20" dirty="0">
              <a:solidFill>
                <a:srgbClr val="292929"/>
              </a:solidFill>
              <a:latin typeface="Abadi" panose="020B0604020104020204" pitchFamily="34" charset="0"/>
              <a:cs typeface="Microsoft Sans Serif"/>
            </a:endParaRPr>
          </a:p>
          <a:p>
            <a:pPr marL="241300" marR="237490" indent="-228600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</a:tabLst>
            </a:pPr>
            <a:endParaRPr sz="1800" dirty="0">
              <a:latin typeface="Abadi" panose="020B0604020104020204" pitchFamily="34" charset="0"/>
              <a:cs typeface="Microsoft Sans Serif"/>
            </a:endParaRPr>
          </a:p>
          <a:p>
            <a:pPr marL="241300" marR="5080" indent="-228600">
              <a:lnSpc>
                <a:spcPct val="991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Used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second</a:t>
            </a:r>
            <a:r>
              <a:rPr sz="18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query</a:t>
            </a:r>
            <a:r>
              <a:rPr sz="180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find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maximal</a:t>
            </a:r>
            <a:r>
              <a:rPr sz="18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payload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</a:t>
            </a:r>
            <a:r>
              <a:rPr sz="18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we </a:t>
            </a:r>
            <a:r>
              <a:rPr sz="1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used</a:t>
            </a:r>
            <a:r>
              <a:rPr sz="1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MAX</a:t>
            </a:r>
            <a:r>
              <a:rPr sz="180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function.</a:t>
            </a:r>
            <a:r>
              <a:rPr sz="18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With</a:t>
            </a:r>
            <a:r>
              <a:rPr sz="18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this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information,</a:t>
            </a:r>
            <a:r>
              <a:rPr sz="1800" spc="-9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employ</a:t>
            </a:r>
            <a:r>
              <a:rPr sz="18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it</a:t>
            </a:r>
            <a:r>
              <a:rPr sz="1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condition</a:t>
            </a:r>
            <a:r>
              <a:rPr sz="1800" spc="-1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part.</a:t>
            </a:r>
            <a:endParaRPr sz="18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FD07ACD5-3ABD-F6A5-FF0F-F55CFA5A31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187" y="1510364"/>
            <a:ext cx="8290973" cy="48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710F62E0-D274-2497-8F5E-EBEF708A5F26}"/>
              </a:ext>
            </a:extLst>
          </p:cNvPr>
          <p:cNvSpPr txBox="1"/>
          <p:nvPr/>
        </p:nvSpPr>
        <p:spPr>
          <a:xfrm>
            <a:off x="770011" y="1776132"/>
            <a:ext cx="10750169" cy="135575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484505" indent="-228600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List</a:t>
            </a:r>
            <a:r>
              <a:rPr sz="20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failed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landing_outcomes</a:t>
            </a:r>
            <a:r>
              <a:rPr sz="2000" spc="-19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</a:t>
            </a:r>
            <a:r>
              <a:rPr sz="20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drone 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ship,</a:t>
            </a:r>
            <a:r>
              <a:rPr sz="2000" spc="-9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their</a:t>
            </a:r>
            <a:r>
              <a:rPr sz="20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booster </a:t>
            </a:r>
            <a:r>
              <a:rPr sz="20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versions,</a:t>
            </a:r>
            <a:r>
              <a:rPr sz="20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sz="20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site</a:t>
            </a:r>
            <a:r>
              <a:rPr sz="20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names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</a:t>
            </a:r>
            <a:r>
              <a:rPr sz="20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year</a:t>
            </a:r>
            <a:r>
              <a:rPr sz="20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2015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marR="5080" indent="-228600">
              <a:lnSpc>
                <a:spcPct val="991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Here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we</a:t>
            </a:r>
            <a:r>
              <a:rPr sz="20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use</a:t>
            </a:r>
            <a:r>
              <a:rPr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</a:t>
            </a:r>
            <a:r>
              <a:rPr sz="20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specialty</a:t>
            </a:r>
            <a:r>
              <a:rPr sz="2000" spc="-10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SQLite,</a:t>
            </a:r>
            <a:r>
              <a:rPr sz="20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substr</a:t>
            </a:r>
            <a:r>
              <a:rPr sz="2000" spc="-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function,</a:t>
            </a:r>
            <a:r>
              <a:rPr sz="2000" spc="-1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i.e.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it</a:t>
            </a:r>
            <a:r>
              <a:rPr sz="2000" spc="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gives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substring</a:t>
            </a:r>
            <a:r>
              <a:rPr sz="2000" spc="-1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on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index</a:t>
            </a:r>
            <a:r>
              <a:rPr sz="20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some</a:t>
            </a:r>
            <a:r>
              <a:rPr sz="20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length.</a:t>
            </a:r>
            <a:r>
              <a:rPr sz="2000" spc="-1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We</a:t>
            </a:r>
            <a:r>
              <a:rPr sz="2000" spc="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apply</a:t>
            </a:r>
            <a:r>
              <a:rPr sz="20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it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on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date</a:t>
            </a:r>
            <a:r>
              <a:rPr sz="20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variable</a:t>
            </a:r>
            <a:r>
              <a:rPr sz="20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extract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year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month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E6AA63F4-A451-05D3-4088-C7FE2EBC9C3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3759407"/>
            <a:ext cx="10925175" cy="2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C3DC6BB-117A-818A-AD8A-D6DD2BE8AC63}"/>
              </a:ext>
            </a:extLst>
          </p:cNvPr>
          <p:cNvSpPr txBox="1"/>
          <p:nvPr/>
        </p:nvSpPr>
        <p:spPr>
          <a:xfrm>
            <a:off x="1225052" y="1392561"/>
            <a:ext cx="10060559" cy="1166601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8600">
              <a:lnSpc>
                <a:spcPct val="902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05" dirty="0">
                <a:latin typeface="Abadi" panose="020B0604020104020204" pitchFamily="34" charset="0"/>
                <a:cs typeface="Microsoft Sans Serif"/>
              </a:rPr>
              <a:t>Rank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sz="1700" spc="-20" dirty="0">
                <a:latin typeface="Abadi" panose="020B0604020104020204" pitchFamily="34" charset="0"/>
                <a:cs typeface="Microsoft Sans Serif"/>
              </a:rPr>
              <a:t>count</a:t>
            </a:r>
            <a:r>
              <a:rPr sz="17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17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landing</a:t>
            </a:r>
            <a:r>
              <a:rPr sz="17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45" dirty="0">
                <a:latin typeface="Abadi" panose="020B0604020104020204" pitchFamily="34" charset="0"/>
                <a:cs typeface="Microsoft Sans Serif"/>
              </a:rPr>
              <a:t>outcomes</a:t>
            </a:r>
            <a:r>
              <a:rPr sz="17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70" dirty="0">
                <a:latin typeface="Abadi" panose="020B0604020104020204" pitchFamily="34" charset="0"/>
                <a:cs typeface="Microsoft Sans Serif"/>
              </a:rPr>
              <a:t>(such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45" dirty="0">
                <a:latin typeface="Abadi" panose="020B0604020104020204" pitchFamily="34" charset="0"/>
                <a:cs typeface="Microsoft Sans Serif"/>
              </a:rPr>
              <a:t>as</a:t>
            </a:r>
            <a:r>
              <a:rPr sz="17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40" dirty="0">
                <a:latin typeface="Abadi" panose="020B0604020104020204" pitchFamily="34" charset="0"/>
                <a:cs typeface="Microsoft Sans Serif"/>
              </a:rPr>
              <a:t>Failure</a:t>
            </a:r>
            <a:r>
              <a:rPr sz="1700" spc="-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30" dirty="0">
                <a:latin typeface="Abadi" panose="020B0604020104020204" pitchFamily="34" charset="0"/>
                <a:cs typeface="Microsoft Sans Serif"/>
              </a:rPr>
              <a:t>(drone</a:t>
            </a:r>
            <a:r>
              <a:rPr sz="17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ship)</a:t>
            </a:r>
            <a:r>
              <a:rPr sz="17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5" dirty="0">
                <a:latin typeface="Abadi" panose="020B0604020104020204" pitchFamily="34" charset="0"/>
                <a:cs typeface="Microsoft Sans Serif"/>
              </a:rPr>
              <a:t>or </a:t>
            </a:r>
            <a:r>
              <a:rPr sz="1700" spc="-114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17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(ground</a:t>
            </a:r>
            <a:r>
              <a:rPr sz="17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35" dirty="0">
                <a:latin typeface="Abadi" panose="020B0604020104020204" pitchFamily="34" charset="0"/>
                <a:cs typeface="Microsoft Sans Serif"/>
              </a:rPr>
              <a:t>pad))</a:t>
            </a:r>
            <a:r>
              <a:rPr sz="17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30" dirty="0">
                <a:latin typeface="Abadi" panose="020B0604020104020204" pitchFamily="34" charset="0"/>
                <a:cs typeface="Microsoft Sans Serif"/>
              </a:rPr>
              <a:t>between</a:t>
            </a:r>
            <a:r>
              <a:rPr sz="17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17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date</a:t>
            </a:r>
            <a:r>
              <a:rPr sz="17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75" dirty="0">
                <a:latin typeface="Abadi" panose="020B0604020104020204" pitchFamily="34" charset="0"/>
                <a:cs typeface="Microsoft Sans Serif"/>
              </a:rPr>
              <a:t>2010-</a:t>
            </a:r>
            <a:r>
              <a:rPr sz="1700" spc="70" dirty="0">
                <a:latin typeface="Abadi" panose="020B0604020104020204" pitchFamily="34" charset="0"/>
                <a:cs typeface="Microsoft Sans Serif"/>
              </a:rPr>
              <a:t>06-</a:t>
            </a:r>
            <a:r>
              <a:rPr sz="1700" spc="85" dirty="0">
                <a:latin typeface="Abadi" panose="020B0604020104020204" pitchFamily="34" charset="0"/>
                <a:cs typeface="Microsoft Sans Serif"/>
              </a:rPr>
              <a:t>04</a:t>
            </a:r>
            <a:r>
              <a:rPr sz="1700" spc="-2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80" dirty="0">
                <a:latin typeface="Abadi" panose="020B0604020104020204" pitchFamily="34" charset="0"/>
                <a:cs typeface="Microsoft Sans Serif"/>
              </a:rPr>
              <a:t>2017-</a:t>
            </a:r>
            <a:r>
              <a:rPr sz="1700" spc="35" dirty="0">
                <a:latin typeface="Abadi" panose="020B0604020104020204" pitchFamily="34" charset="0"/>
                <a:cs typeface="Microsoft Sans Serif"/>
              </a:rPr>
              <a:t>03-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20,</a:t>
            </a:r>
            <a:r>
              <a:rPr sz="1700" spc="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in</a:t>
            </a:r>
            <a:r>
              <a:rPr sz="1700" spc="1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40" dirty="0">
                <a:latin typeface="Abadi" panose="020B0604020104020204" pitchFamily="34" charset="0"/>
                <a:cs typeface="Microsoft Sans Serif"/>
              </a:rPr>
              <a:t>descending</a:t>
            </a:r>
            <a:r>
              <a:rPr sz="17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0" dirty="0">
                <a:latin typeface="Abadi" panose="020B0604020104020204" pitchFamily="34" charset="0"/>
                <a:cs typeface="Microsoft Sans Serif"/>
              </a:rPr>
              <a:t>order</a:t>
            </a:r>
            <a:endParaRPr sz="1700" dirty="0">
              <a:latin typeface="Abadi" panose="020B0604020104020204" pitchFamily="34" charset="0"/>
              <a:cs typeface="Microsoft Sans Serif"/>
            </a:endParaRPr>
          </a:p>
          <a:p>
            <a:pPr marL="241300" marR="34290" indent="-228600">
              <a:lnSpc>
                <a:spcPts val="1800"/>
              </a:lnSpc>
              <a:spcBef>
                <a:spcPts val="145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70" dirty="0">
                <a:latin typeface="Abadi" panose="020B0604020104020204" pitchFamily="34" charset="0"/>
                <a:cs typeface="Microsoft Sans Serif"/>
              </a:rPr>
              <a:t>Used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 the</a:t>
            </a:r>
            <a:r>
              <a:rPr sz="1700" spc="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190" dirty="0">
                <a:latin typeface="Abadi" panose="020B0604020104020204" pitchFamily="34" charset="0"/>
                <a:cs typeface="Microsoft Sans Serif"/>
              </a:rPr>
              <a:t>DESC</a:t>
            </a:r>
            <a:r>
              <a:rPr sz="1700" spc="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0" dirty="0">
                <a:latin typeface="Abadi" panose="020B0604020104020204" pitchFamily="34" charset="0"/>
                <a:cs typeface="Microsoft Sans Serif"/>
              </a:rPr>
              <a:t>keyword</a:t>
            </a:r>
            <a:r>
              <a:rPr sz="1700" spc="-1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to</a:t>
            </a:r>
            <a:r>
              <a:rPr sz="1700" spc="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get</a:t>
            </a:r>
            <a:r>
              <a:rPr sz="17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a</a:t>
            </a:r>
            <a:r>
              <a:rPr sz="1700" spc="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35" dirty="0">
                <a:latin typeface="Abadi" panose="020B0604020104020204" pitchFamily="34" charset="0"/>
                <a:cs typeface="Microsoft Sans Serif"/>
              </a:rPr>
              <a:t>descending</a:t>
            </a:r>
            <a:r>
              <a:rPr sz="17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list</a:t>
            </a:r>
            <a:r>
              <a:rPr sz="17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5" dirty="0">
                <a:latin typeface="Abadi" panose="020B0604020104020204" pitchFamily="34" charset="0"/>
                <a:cs typeface="Microsoft Sans Serif"/>
              </a:rPr>
              <a:t>which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is</a:t>
            </a:r>
            <a:r>
              <a:rPr sz="1700" spc="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ordered</a:t>
            </a:r>
            <a:r>
              <a:rPr sz="1700" spc="-1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5" dirty="0">
                <a:latin typeface="Abadi" panose="020B0604020104020204" pitchFamily="34" charset="0"/>
                <a:cs typeface="Microsoft Sans Serif"/>
              </a:rPr>
              <a:t>by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17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0" dirty="0">
                <a:latin typeface="Abadi" panose="020B0604020104020204" pitchFamily="34" charset="0"/>
                <a:cs typeface="Microsoft Sans Serif"/>
              </a:rPr>
              <a:t>amount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 of</a:t>
            </a:r>
            <a:r>
              <a:rPr sz="17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landing</a:t>
            </a:r>
            <a:r>
              <a:rPr sz="17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45" dirty="0">
                <a:latin typeface="Abadi" panose="020B0604020104020204" pitchFamily="34" charset="0"/>
                <a:cs typeface="Microsoft Sans Serif"/>
              </a:rPr>
              <a:t>outcomes</a:t>
            </a:r>
            <a:r>
              <a:rPr sz="17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while</a:t>
            </a:r>
            <a:r>
              <a:rPr sz="17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25" dirty="0">
                <a:latin typeface="Abadi" panose="020B0604020104020204" pitchFamily="34" charset="0"/>
                <a:cs typeface="Microsoft Sans Serif"/>
              </a:rPr>
              <a:t>satisfying</a:t>
            </a:r>
            <a:r>
              <a:rPr sz="17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dirty="0">
                <a:latin typeface="Abadi" panose="020B0604020104020204" pitchFamily="34" charset="0"/>
                <a:cs typeface="Microsoft Sans Serif"/>
              </a:rPr>
              <a:t>all other</a:t>
            </a:r>
            <a:r>
              <a:rPr sz="17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1700" spc="-10" dirty="0">
                <a:latin typeface="Abadi" panose="020B0604020104020204" pitchFamily="34" charset="0"/>
                <a:cs typeface="Microsoft Sans Serif"/>
              </a:rPr>
              <a:t>conditions</a:t>
            </a:r>
            <a:endParaRPr sz="17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A3EC5485-2CE6-D2B3-E5B3-712F44AD22F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5052" y="2722245"/>
            <a:ext cx="9534525" cy="386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7D55397-45B5-E947-3A29-0B8613397D06}"/>
              </a:ext>
            </a:extLst>
          </p:cNvPr>
          <p:cNvSpPr txBox="1"/>
          <p:nvPr/>
        </p:nvSpPr>
        <p:spPr>
          <a:xfrm>
            <a:off x="560069" y="4264405"/>
            <a:ext cx="3027680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sz="4400" spc="-155" dirty="0">
                <a:solidFill>
                  <a:srgbClr val="2E5496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sz="4400" spc="-120" dirty="0">
                <a:solidFill>
                  <a:srgbClr val="2E5496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4400" spc="-165" dirty="0">
                <a:solidFill>
                  <a:srgbClr val="2E5496"/>
                </a:solidFill>
                <a:latin typeface="Abadi" panose="020B0604020104020204" pitchFamily="34" charset="0"/>
                <a:cs typeface="Microsoft Sans Serif"/>
              </a:rPr>
              <a:t>Sites </a:t>
            </a:r>
            <a:r>
              <a:rPr sz="4400" dirty="0">
                <a:solidFill>
                  <a:srgbClr val="2E5496"/>
                </a:solidFill>
                <a:latin typeface="Abadi" panose="020B0604020104020204" pitchFamily="34" charset="0"/>
                <a:cs typeface="Microsoft Sans Serif"/>
              </a:rPr>
              <a:t>on</a:t>
            </a:r>
            <a:r>
              <a:rPr sz="4400" spc="-20" dirty="0">
                <a:solidFill>
                  <a:srgbClr val="2E5496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4400" spc="-25" dirty="0">
                <a:solidFill>
                  <a:srgbClr val="2E5496"/>
                </a:solidFill>
                <a:latin typeface="Abadi" panose="020B0604020104020204" pitchFamily="34" charset="0"/>
                <a:cs typeface="Microsoft Sans Serif"/>
              </a:rPr>
              <a:t>Map</a:t>
            </a:r>
            <a:endParaRPr sz="44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5DDEFCAD-291A-A2C6-4D18-B3433FCB23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371475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A4A4FD92-C146-AED3-A85E-0EEC8767C3B4}"/>
              </a:ext>
            </a:extLst>
          </p:cNvPr>
          <p:cNvSpPr txBox="1"/>
          <p:nvPr/>
        </p:nvSpPr>
        <p:spPr>
          <a:xfrm>
            <a:off x="6907783" y="4178617"/>
            <a:ext cx="2586355" cy="17081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>
              <a:lnSpc>
                <a:spcPct val="908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75" dirty="0">
                <a:latin typeface="Abadi" panose="020B0604020104020204" pitchFamily="34" charset="0"/>
                <a:cs typeface="Microsoft Sans Serif"/>
              </a:rPr>
              <a:t>Launch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0" dirty="0">
                <a:latin typeface="Abadi" panose="020B0604020104020204" pitchFamily="34" charset="0"/>
                <a:cs typeface="Microsoft Sans Serif"/>
              </a:rPr>
              <a:t>Sites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are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located</a:t>
            </a:r>
            <a:r>
              <a:rPr sz="2000" spc="-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on</a:t>
            </a:r>
            <a:r>
              <a:rPr sz="20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east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west</a:t>
            </a:r>
            <a:r>
              <a:rPr sz="2000" spc="-114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coast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000" spc="-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sz="2000" spc="-290" dirty="0">
                <a:latin typeface="Abadi" panose="020B0604020104020204" pitchFamily="34" charset="0"/>
                <a:cs typeface="Microsoft Sans Serif"/>
              </a:rPr>
              <a:t>US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marR="24130" indent="76200">
              <a:lnSpc>
                <a:spcPts val="2100"/>
              </a:lnSpc>
              <a:spcBef>
                <a:spcPts val="100"/>
              </a:spcBef>
            </a:pPr>
            <a:r>
              <a:rPr sz="2000" dirty="0">
                <a:latin typeface="Abadi" panose="020B0604020104020204" pitchFamily="34" charset="0"/>
                <a:cs typeface="Microsoft Sans Serif"/>
              </a:rPr>
              <a:t>-</a:t>
            </a:r>
            <a:r>
              <a:rPr sz="2000" spc="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5" dirty="0">
                <a:latin typeface="Abadi" panose="020B0604020104020204" pitchFamily="34" charset="0"/>
                <a:cs typeface="Microsoft Sans Serif"/>
              </a:rPr>
              <a:t>precisely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in </a:t>
            </a:r>
            <a:r>
              <a:rPr sz="2000" spc="-40" dirty="0">
                <a:latin typeface="Abadi" panose="020B0604020104020204" pitchFamily="34" charset="0"/>
                <a:cs typeface="Microsoft Sans Serif"/>
              </a:rPr>
              <a:t>California</a:t>
            </a:r>
            <a:r>
              <a:rPr sz="20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5" dirty="0">
                <a:latin typeface="Abadi" panose="020B0604020104020204" pitchFamily="34" charset="0"/>
                <a:cs typeface="Microsoft Sans Serif"/>
              </a:rPr>
              <a:t>Florida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FCE49FD3-46D8-CF94-FA2D-7B94EC58F4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7725" y="3933825"/>
            <a:ext cx="14382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60F85A7-5B14-5F70-328A-98214DC0E76D}"/>
              </a:ext>
            </a:extLst>
          </p:cNvPr>
          <p:cNvSpPr txBox="1"/>
          <p:nvPr/>
        </p:nvSpPr>
        <p:spPr>
          <a:xfrm>
            <a:off x="849312" y="5031106"/>
            <a:ext cx="9695815" cy="1568378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3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Added</a:t>
            </a:r>
            <a:r>
              <a:rPr sz="2750" spc="18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Markers</a:t>
            </a:r>
            <a:r>
              <a:rPr sz="2750" spc="-3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to</a:t>
            </a:r>
            <a:r>
              <a:rPr sz="2750" spc="4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indicate</a:t>
            </a:r>
            <a:r>
              <a:rPr sz="2750" spc="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success</a:t>
            </a:r>
            <a:r>
              <a:rPr sz="2750" spc="1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and</a:t>
            </a:r>
            <a:r>
              <a:rPr sz="2750" spc="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failure</a:t>
            </a:r>
            <a:r>
              <a:rPr sz="2750" spc="12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at</a:t>
            </a:r>
            <a:r>
              <a:rPr sz="2750" spc="-9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each</a:t>
            </a:r>
            <a:r>
              <a:rPr sz="2750" spc="4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launch</a:t>
            </a:r>
            <a:r>
              <a:rPr sz="2750" spc="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site.</a:t>
            </a:r>
            <a:endParaRPr sz="2750" dirty="0">
              <a:latin typeface="Abadi" panose="020B0604020104020204" pitchFamily="34" charset="0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Due</a:t>
            </a:r>
            <a:r>
              <a:rPr sz="2750" spc="4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to</a:t>
            </a:r>
            <a:r>
              <a:rPr sz="2750" spc="-4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their</a:t>
            </a:r>
            <a:r>
              <a:rPr sz="2750" spc="14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size</a:t>
            </a:r>
            <a:r>
              <a:rPr sz="2750" spc="4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they</a:t>
            </a:r>
            <a:r>
              <a:rPr sz="2750" spc="1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are</a:t>
            </a:r>
            <a:r>
              <a:rPr sz="2750" spc="-3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summarized</a:t>
            </a:r>
            <a:r>
              <a:rPr sz="2750" spc="1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in</a:t>
            </a:r>
            <a:r>
              <a:rPr sz="2750" spc="-3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larger</a:t>
            </a:r>
            <a:r>
              <a:rPr sz="2750" spc="8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zooming</a:t>
            </a:r>
            <a:r>
              <a:rPr sz="2750" spc="-3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views</a:t>
            </a:r>
            <a:endParaRPr sz="2750" dirty="0">
              <a:latin typeface="Abadi" panose="020B0604020104020204" pitchFamily="34" charset="0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7C32534-8C4C-02CD-B00C-C3AC09FF39A8}"/>
              </a:ext>
            </a:extLst>
          </p:cNvPr>
          <p:cNvSpPr txBox="1">
            <a:spLocks/>
          </p:cNvSpPr>
          <p:nvPr/>
        </p:nvSpPr>
        <p:spPr>
          <a:xfrm>
            <a:off x="849312" y="420624"/>
            <a:ext cx="4692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it-IT" sz="3650" spc="-254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it-IT" sz="3650" spc="125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sz="365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it-IT" sz="3650" spc="8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sz="3650" spc="-90" dirty="0" err="1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it-IT" sz="3650" spc="8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it-IT" sz="3650" spc="-55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Site</a:t>
            </a:r>
            <a:endParaRPr lang="it-IT" sz="365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EFE94AF-A161-0DE1-C7E3-1A3C240ACE48}"/>
              </a:ext>
            </a:extLst>
          </p:cNvPr>
          <p:cNvGrpSpPr/>
          <p:nvPr/>
        </p:nvGrpSpPr>
        <p:grpSpPr>
          <a:xfrm>
            <a:off x="1143000" y="1600200"/>
            <a:ext cx="10401300" cy="3514725"/>
            <a:chOff x="1143000" y="1600200"/>
            <a:chExt cx="10401300" cy="3514725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1282E422-B773-A743-CE8B-B70616317FC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600200"/>
              <a:ext cx="4438650" cy="3514725"/>
            </a:xfrm>
            <a:prstGeom prst="rect">
              <a:avLst/>
            </a:prstGeom>
          </p:spPr>
        </p:pic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AA5981D2-4ED6-3D68-C4C4-790E6100824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1600200"/>
              <a:ext cx="5448300" cy="3362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685FEDB-BAE1-A876-3AF3-224176BBA72A}"/>
              </a:ext>
            </a:extLst>
          </p:cNvPr>
          <p:cNvSpPr txBox="1"/>
          <p:nvPr/>
        </p:nvSpPr>
        <p:spPr>
          <a:xfrm>
            <a:off x="849312" y="5260281"/>
            <a:ext cx="9772968" cy="14224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Sites</a:t>
            </a:r>
            <a:r>
              <a:rPr sz="20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are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directly</a:t>
            </a:r>
            <a:r>
              <a:rPr sz="20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at</a:t>
            </a:r>
            <a:r>
              <a:rPr sz="2000" spc="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coasts</a:t>
            </a:r>
            <a:r>
              <a:rPr sz="2000" spc="-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~</a:t>
            </a:r>
            <a:r>
              <a:rPr sz="2000" spc="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10-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15km</a:t>
            </a:r>
            <a:r>
              <a:rPr sz="20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away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from</a:t>
            </a:r>
            <a:r>
              <a:rPr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next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big</a:t>
            </a:r>
            <a:r>
              <a:rPr sz="20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city</a:t>
            </a:r>
            <a:r>
              <a:rPr sz="20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next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highway,</a:t>
            </a:r>
            <a:r>
              <a:rPr sz="2000" spc="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safe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enough</a:t>
            </a:r>
            <a:r>
              <a:rPr sz="20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</a:t>
            </a:r>
            <a:r>
              <a:rPr sz="2000" spc="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case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</a:t>
            </a:r>
            <a:r>
              <a:rPr sz="2000" spc="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accident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marR="880744" indent="-229235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Roughly</a:t>
            </a:r>
            <a:r>
              <a:rPr sz="2000" spc="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3000-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4000km</a:t>
            </a:r>
            <a:r>
              <a:rPr sz="2000" spc="7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from</a:t>
            </a:r>
            <a:r>
              <a:rPr sz="2000" spc="-5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equator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where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highest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earth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rotational</a:t>
            </a:r>
            <a:r>
              <a:rPr sz="2000" spc="-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speed</a:t>
            </a:r>
            <a:r>
              <a:rPr sz="2000" spc="-1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of</a:t>
            </a:r>
            <a:r>
              <a:rPr sz="20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earth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is</a:t>
            </a:r>
            <a:r>
              <a:rPr sz="20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sz="20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thus,</a:t>
            </a:r>
            <a:r>
              <a:rPr sz="20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better</a:t>
            </a:r>
            <a:r>
              <a:rPr sz="2000" spc="-1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conditions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375C5E1-0E71-2D63-E108-6F242867EE25}"/>
              </a:ext>
            </a:extLst>
          </p:cNvPr>
          <p:cNvSpPr txBox="1">
            <a:spLocks/>
          </p:cNvSpPr>
          <p:nvPr/>
        </p:nvSpPr>
        <p:spPr>
          <a:xfrm>
            <a:off x="849312" y="430789"/>
            <a:ext cx="10493375" cy="656333"/>
          </a:xfrm>
          <a:prstGeom prst="rect">
            <a:avLst/>
          </a:prstGeom>
        </p:spPr>
        <p:txBody>
          <a:bodyPr vert="horz" wrap="square" lIns="0" tIns="1013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600" spc="-100" dirty="0">
                <a:solidFill>
                  <a:schemeClr val="accent1">
                    <a:lumMod val="75000"/>
                  </a:schemeClr>
                </a:solidFill>
              </a:rPr>
              <a:t>Distances</a:t>
            </a:r>
            <a:r>
              <a:rPr lang="en-US" sz="3600" spc="-114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sz="3600" spc="-11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spc="-75" dirty="0">
                <a:solidFill>
                  <a:schemeClr val="accent1">
                    <a:lumMod val="75000"/>
                  </a:schemeClr>
                </a:solidFill>
              </a:rPr>
              <a:t>launch</a:t>
            </a:r>
            <a:r>
              <a:rPr lang="en-US" sz="3600" spc="-12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spc="-20" dirty="0">
                <a:solidFill>
                  <a:schemeClr val="accent1">
                    <a:lumMod val="75000"/>
                  </a:schemeClr>
                </a:solidFill>
              </a:rPr>
              <a:t>sites</a:t>
            </a:r>
            <a:r>
              <a:rPr lang="en-US" sz="3600" spc="-5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spc="75" dirty="0">
                <a:solidFill>
                  <a:schemeClr val="accent1">
                    <a:lumMod val="75000"/>
                  </a:schemeClr>
                </a:solidFill>
              </a:rPr>
              <a:t>to</a:t>
            </a:r>
            <a:r>
              <a:rPr lang="en-US" sz="3600" spc="-4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equator</a:t>
            </a:r>
            <a:r>
              <a:rPr lang="en-US" sz="3600" spc="-114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en-US" sz="3600" spc="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spc="-10" dirty="0">
                <a:solidFill>
                  <a:schemeClr val="accent1">
                    <a:lumMod val="75000"/>
                  </a:schemeClr>
                </a:solidFill>
              </a:rPr>
              <a:t>environment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775039F-AB19-60BA-8D6A-C845391378F7}"/>
              </a:ext>
            </a:extLst>
          </p:cNvPr>
          <p:cNvGrpSpPr/>
          <p:nvPr/>
        </p:nvGrpSpPr>
        <p:grpSpPr>
          <a:xfrm>
            <a:off x="419100" y="1429390"/>
            <a:ext cx="10496550" cy="3676650"/>
            <a:chOff x="419100" y="1419225"/>
            <a:chExt cx="10496550" cy="3676650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9E73B1F-A264-CF9C-77CE-D21D1F21B35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428750"/>
              <a:ext cx="5534025" cy="366712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218027F-A8B2-437F-71C2-AFBBF377925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7450" y="1419225"/>
              <a:ext cx="4648200" cy="1733550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009D322A-6247-2864-F517-6779FC965D2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7450" y="3333750"/>
              <a:ext cx="46482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2FF551B-64BA-49DF-3F4C-9118422904C7}"/>
              </a:ext>
            </a:extLst>
          </p:cNvPr>
          <p:cNvSpPr txBox="1">
            <a:spLocks/>
          </p:cNvSpPr>
          <p:nvPr/>
        </p:nvSpPr>
        <p:spPr>
          <a:xfrm>
            <a:off x="414274" y="0"/>
            <a:ext cx="4957190" cy="1301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lang="it-IT" spc="-155" dirty="0" err="1">
                <a:latin typeface="Abadi" panose="020B0604020104020204" pitchFamily="34" charset="0"/>
              </a:rPr>
              <a:t>Launch</a:t>
            </a:r>
            <a:r>
              <a:rPr lang="it-IT" spc="-20" dirty="0">
                <a:latin typeface="Abadi" panose="020B0604020104020204" pitchFamily="34" charset="0"/>
              </a:rPr>
              <a:t> </a:t>
            </a:r>
            <a:r>
              <a:rPr lang="it-IT" spc="-285" dirty="0">
                <a:latin typeface="Abadi" panose="020B0604020104020204" pitchFamily="34" charset="0"/>
              </a:rPr>
              <a:t>Success:</a:t>
            </a:r>
            <a:r>
              <a:rPr lang="it-IT" spc="-5" dirty="0">
                <a:latin typeface="Abadi" panose="020B0604020104020204" pitchFamily="34" charset="0"/>
              </a:rPr>
              <a:t> </a:t>
            </a:r>
            <a:r>
              <a:rPr lang="it-IT" spc="-25" dirty="0" err="1">
                <a:latin typeface="Abadi" panose="020B0604020104020204" pitchFamily="34" charset="0"/>
              </a:rPr>
              <a:t>All</a:t>
            </a:r>
            <a:r>
              <a:rPr lang="it-IT" spc="-25" dirty="0">
                <a:latin typeface="Abadi" panose="020B0604020104020204" pitchFamily="34" charset="0"/>
              </a:rPr>
              <a:t> </a:t>
            </a:r>
            <a:r>
              <a:rPr lang="it-IT" spc="-10" dirty="0" err="1">
                <a:latin typeface="Abadi" panose="020B0604020104020204" pitchFamily="34" charset="0"/>
              </a:rPr>
              <a:t>Sites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F0401D7-98A9-6A38-1F3A-490E9045A758}"/>
              </a:ext>
            </a:extLst>
          </p:cNvPr>
          <p:cNvSpPr txBox="1"/>
          <p:nvPr/>
        </p:nvSpPr>
        <p:spPr>
          <a:xfrm>
            <a:off x="785494" y="2417762"/>
            <a:ext cx="4585970" cy="2551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755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225" dirty="0">
                <a:latin typeface="Abadi" panose="020B0604020104020204" pitchFamily="34" charset="0"/>
                <a:cs typeface="Microsoft Sans Serif"/>
              </a:rPr>
              <a:t>KSC-</a:t>
            </a:r>
            <a:r>
              <a:rPr sz="2400" spc="-155" dirty="0">
                <a:latin typeface="Abadi" panose="020B0604020104020204" pitchFamily="34" charset="0"/>
                <a:cs typeface="Microsoft Sans Serif"/>
              </a:rPr>
              <a:t>LC-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39A</a:t>
            </a:r>
            <a:r>
              <a:rPr sz="24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0" dirty="0">
                <a:latin typeface="Abadi" panose="020B0604020104020204" pitchFamily="34" charset="0"/>
                <a:cs typeface="Microsoft Sans Serif"/>
              </a:rPr>
              <a:t>has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highest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85" dirty="0">
                <a:latin typeface="Abadi" panose="020B0604020104020204" pitchFamily="34" charset="0"/>
                <a:cs typeface="Microsoft Sans Serif"/>
              </a:rPr>
              <a:t>share</a:t>
            </a:r>
            <a:r>
              <a:rPr sz="2400" spc="-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of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ts val="2755"/>
              </a:lnSpc>
            </a:pPr>
            <a:r>
              <a:rPr lang="it-IT" sz="2400" spc="-10" dirty="0">
                <a:latin typeface="Abadi" panose="020B0604020104020204" pitchFamily="34" charset="0"/>
                <a:cs typeface="Microsoft Sans Serif"/>
              </a:rPr>
              <a:t>S</a:t>
            </a:r>
            <a:r>
              <a:rPr sz="2400" spc="-10" dirty="0" err="1">
                <a:latin typeface="Abadi" panose="020B0604020104020204" pitchFamily="34" charset="0"/>
                <a:cs typeface="Microsoft Sans Serif"/>
              </a:rPr>
              <a:t>uccess</a:t>
            </a:r>
            <a:endParaRPr lang="it-IT" sz="2400" spc="-1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ts val="2755"/>
              </a:lnSpc>
            </a:pPr>
            <a:endParaRPr lang="it-IT" sz="2400" spc="-1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ts val="2755"/>
              </a:lnSpc>
            </a:pPr>
            <a:endParaRPr lang="it-IT" sz="2400" spc="-10" dirty="0">
              <a:latin typeface="Abadi" panose="020B0604020104020204" pitchFamily="34" charset="0"/>
              <a:cs typeface="Microsoft Sans Serif"/>
            </a:endParaRPr>
          </a:p>
          <a:p>
            <a:pPr marL="240665">
              <a:lnSpc>
                <a:spcPts val="2755"/>
              </a:lnSpc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39395" marR="164465" indent="-227329">
              <a:lnSpc>
                <a:spcPts val="2630"/>
              </a:lnSpc>
              <a:spcBef>
                <a:spcPts val="575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225" dirty="0">
                <a:latin typeface="Abadi" panose="020B0604020104020204" pitchFamily="34" charset="0"/>
                <a:cs typeface="Microsoft Sans Serif"/>
              </a:rPr>
              <a:t>CCAFS.SLC-</a:t>
            </a:r>
            <a:r>
              <a:rPr sz="2400" spc="90" dirty="0">
                <a:latin typeface="Abadi" panose="020B0604020104020204" pitchFamily="34" charset="0"/>
                <a:cs typeface="Microsoft Sans Serif"/>
              </a:rPr>
              <a:t>40</a:t>
            </a:r>
            <a:r>
              <a:rPr sz="24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0" dirty="0">
                <a:latin typeface="Abadi" panose="020B0604020104020204" pitchFamily="34" charset="0"/>
                <a:cs typeface="Microsoft Sans Serif"/>
              </a:rPr>
              <a:t>has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lowest</a:t>
            </a:r>
            <a:r>
              <a:rPr sz="24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70" dirty="0">
                <a:latin typeface="Abadi" panose="020B0604020104020204" pitchFamily="34" charset="0"/>
                <a:cs typeface="Microsoft Sans Serif"/>
              </a:rPr>
              <a:t>share 	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of</a:t>
            </a:r>
            <a:r>
              <a:rPr sz="2400" spc="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success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AEE89C7C-1FCA-6F77-2C66-5D172D8A4826}"/>
              </a:ext>
            </a:extLst>
          </p:cNvPr>
          <p:cNvGrpSpPr/>
          <p:nvPr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E83811E-EFFE-7056-DE92-931AB311E9F6}"/>
                </a:ext>
              </a:extLst>
            </p:cNvPr>
            <p:cNvSpPr/>
            <p:nvPr/>
          </p:nvSpPr>
          <p:spPr>
            <a:xfrm>
              <a:off x="609600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6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52CCC439-B722-6B3A-D760-7AD32534580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5100" y="514286"/>
              <a:ext cx="5262626" cy="5872226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F953FE11-F82F-5145-8837-5578FDBA99E1}"/>
                </a:ext>
              </a:extLst>
            </p:cNvPr>
            <p:cNvSpPr/>
            <p:nvPr/>
          </p:nvSpPr>
          <p:spPr>
            <a:xfrm>
              <a:off x="6586601" y="566737"/>
              <a:ext cx="5124450" cy="5734050"/>
            </a:xfrm>
            <a:custGeom>
              <a:avLst/>
              <a:gdLst/>
              <a:ahLst/>
              <a:cxnLst/>
              <a:rect l="l" t="t" r="r" b="b"/>
              <a:pathLst>
                <a:path w="5124450" h="5734050">
                  <a:moveTo>
                    <a:pt x="5124450" y="0"/>
                  </a:moveTo>
                  <a:lnTo>
                    <a:pt x="0" y="0"/>
                  </a:lnTo>
                  <a:lnTo>
                    <a:pt x="0" y="5734050"/>
                  </a:lnTo>
                  <a:lnTo>
                    <a:pt x="5124450" y="5734050"/>
                  </a:lnTo>
                  <a:lnTo>
                    <a:pt x="5124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2A423CA8-925F-ACD3-E06C-D28F263A7AC9}"/>
                </a:ext>
              </a:extLst>
            </p:cNvPr>
            <p:cNvSpPr/>
            <p:nvPr/>
          </p:nvSpPr>
          <p:spPr>
            <a:xfrm>
              <a:off x="6586601" y="566737"/>
              <a:ext cx="5124450" cy="5734050"/>
            </a:xfrm>
            <a:custGeom>
              <a:avLst/>
              <a:gdLst/>
              <a:ahLst/>
              <a:cxnLst/>
              <a:rect l="l" t="t" r="r" b="b"/>
              <a:pathLst>
                <a:path w="5124450" h="5734050">
                  <a:moveTo>
                    <a:pt x="0" y="5734050"/>
                  </a:moveTo>
                  <a:lnTo>
                    <a:pt x="5124450" y="5734050"/>
                  </a:lnTo>
                  <a:lnTo>
                    <a:pt x="5124450" y="0"/>
                  </a:lnTo>
                  <a:lnTo>
                    <a:pt x="0" y="0"/>
                  </a:lnTo>
                  <a:lnTo>
                    <a:pt x="0" y="573405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5946269A-DFF4-DD1A-47A3-D85D8641184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7975" y="1438275"/>
              <a:ext cx="5048250" cy="415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68D30D-4AFC-29AC-5D8D-96BE6ACE3822}"/>
              </a:ext>
            </a:extLst>
          </p:cNvPr>
          <p:cNvSpPr txBox="1">
            <a:spLocks noGrp="1"/>
          </p:cNvSpPr>
          <p:nvPr/>
        </p:nvSpPr>
        <p:spPr>
          <a:xfrm>
            <a:off x="4943693" y="370364"/>
            <a:ext cx="356171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0" i="0">
                <a:solidFill>
                  <a:srgbClr val="2E5496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spc="-35" dirty="0">
                <a:latin typeface="Abadi" panose="020B0604020104020204" pitchFamily="34" charset="0"/>
              </a:rPr>
              <a:t>Introduction</a:t>
            </a:r>
            <a:endParaRPr sz="5400" dirty="0">
              <a:latin typeface="Abadi" panose="020B0604020104020204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434FFB8-5E92-16EB-0E66-EF727432FB0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27"/>
            <a:ext cx="4500473" cy="6857746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DD7A3FF1-9AA9-6C50-38DE-41ED1B282E19}"/>
              </a:ext>
            </a:extLst>
          </p:cNvPr>
          <p:cNvSpPr txBox="1"/>
          <p:nvPr/>
        </p:nvSpPr>
        <p:spPr>
          <a:xfrm>
            <a:off x="4943693" y="1648458"/>
            <a:ext cx="6550025" cy="4630114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>
            <a:defPPr>
              <a:defRPr kern="0"/>
            </a:defPPr>
          </a:lstStyle>
          <a:p>
            <a:pPr marL="240029" indent="-227329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Project</a:t>
            </a:r>
            <a:r>
              <a:rPr sz="2400" spc="-10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background</a:t>
            </a:r>
            <a:r>
              <a:rPr sz="2400" spc="-10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and</a:t>
            </a:r>
            <a:r>
              <a:rPr sz="2400" spc="-2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context:</a:t>
            </a:r>
            <a:endParaRPr sz="2400" dirty="0">
              <a:latin typeface="Abadi" panose="020B0604020104020204" pitchFamily="34" charset="0"/>
              <a:cs typeface="Calibri"/>
            </a:endParaRPr>
          </a:p>
          <a:p>
            <a:pPr marL="697230" marR="1380490" lvl="1" indent="-227329">
              <a:lnSpc>
                <a:spcPts val="2630"/>
              </a:lnSpc>
              <a:spcBef>
                <a:spcPts val="140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Will</a:t>
            </a:r>
            <a:r>
              <a:rPr sz="2400" spc="6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SpaceX</a:t>
            </a:r>
            <a:r>
              <a:rPr sz="2400" spc="-8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rocket</a:t>
            </a:r>
            <a:r>
              <a:rPr sz="2400" spc="-10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Falcon</a:t>
            </a:r>
            <a:r>
              <a:rPr sz="2400" spc="-11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9</a:t>
            </a:r>
            <a:r>
              <a:rPr sz="2400" spc="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will </a:t>
            </a:r>
            <a:r>
              <a:rPr sz="2400" spc="-20" dirty="0">
                <a:latin typeface="Abadi" panose="020B0604020104020204" pitchFamily="34" charset="0"/>
                <a:cs typeface="Calibri"/>
              </a:rPr>
              <a:t>land</a:t>
            </a:r>
            <a:r>
              <a:rPr lang="it-IT" sz="2400" spc="-20" dirty="0">
                <a:latin typeface="Abadi" panose="020B0604020104020204" pitchFamily="34" charset="0"/>
                <a:cs typeface="Calibri"/>
              </a:rPr>
              <a:t> s</a:t>
            </a:r>
            <a:r>
              <a:rPr sz="2400" spc="-10" dirty="0" err="1">
                <a:latin typeface="Abadi" panose="020B0604020104020204" pitchFamily="34" charset="0"/>
                <a:cs typeface="Calibri"/>
              </a:rPr>
              <a:t>uccessfully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?</a:t>
            </a:r>
            <a:endParaRPr sz="2400" dirty="0">
              <a:latin typeface="Abadi" panose="020B0604020104020204" pitchFamily="34" charset="0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050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Note:</a:t>
            </a:r>
            <a:r>
              <a:rPr sz="2400" spc="-13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SpaceX</a:t>
            </a:r>
            <a:r>
              <a:rPr sz="2400" spc="1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reuses</a:t>
            </a:r>
            <a:r>
              <a:rPr sz="2400" spc="-12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of first stage</a:t>
            </a:r>
            <a:r>
              <a:rPr sz="2400" spc="-9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of</a:t>
            </a:r>
            <a:r>
              <a:rPr sz="2400" spc="-8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rocket</a:t>
            </a:r>
            <a:endParaRPr sz="2400" dirty="0">
              <a:latin typeface="Abadi" panose="020B0604020104020204" pitchFamily="34" charset="0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Natural</a:t>
            </a:r>
            <a:r>
              <a:rPr sz="2400" spc="-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questions</a:t>
            </a:r>
            <a:r>
              <a:rPr sz="2400" spc="-13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we</a:t>
            </a:r>
            <a:r>
              <a:rPr sz="2400" spc="-10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want</a:t>
            </a:r>
            <a:r>
              <a:rPr sz="2400" spc="-1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to</a:t>
            </a:r>
            <a:r>
              <a:rPr sz="2400" spc="-10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find</a:t>
            </a:r>
            <a:r>
              <a:rPr sz="2400" spc="-2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answers:</a:t>
            </a:r>
            <a:endParaRPr sz="2400" dirty="0">
              <a:latin typeface="Abadi" panose="020B0604020104020204" pitchFamily="34" charset="0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Which</a:t>
            </a:r>
            <a:r>
              <a:rPr sz="2400" spc="-7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factors</a:t>
            </a:r>
            <a:r>
              <a:rPr sz="2400" spc="-4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influences</a:t>
            </a:r>
            <a:r>
              <a:rPr sz="2400" spc="-114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the</a:t>
            </a:r>
            <a:r>
              <a:rPr sz="2400" spc="-13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landing?</a:t>
            </a:r>
            <a:endParaRPr lang="it-IT" sz="2400" spc="-10" dirty="0">
              <a:latin typeface="Abadi" panose="020B0604020104020204" pitchFamily="34" charset="0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Its</a:t>
            </a:r>
            <a:r>
              <a:rPr sz="2400" spc="-6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precise</a:t>
            </a:r>
            <a:r>
              <a:rPr sz="2400" spc="-9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impact?</a:t>
            </a:r>
            <a:endParaRPr lang="it-IT" sz="2400" spc="-10" dirty="0">
              <a:latin typeface="Abadi" panose="020B0604020104020204" pitchFamily="34" charset="0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97230" algn="l"/>
              </a:tabLst>
            </a:pPr>
            <a:r>
              <a:rPr sz="2400" dirty="0">
                <a:latin typeface="Abadi" panose="020B0604020104020204" pitchFamily="34" charset="0"/>
                <a:cs typeface="Calibri"/>
              </a:rPr>
              <a:t>What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are</a:t>
            </a:r>
            <a:r>
              <a:rPr sz="2400" spc="4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the</a:t>
            </a:r>
            <a:r>
              <a:rPr sz="2400" spc="-100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best</a:t>
            </a:r>
            <a:r>
              <a:rPr sz="2400" spc="-95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conditions</a:t>
            </a:r>
            <a:r>
              <a:rPr sz="2400" spc="-13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for</a:t>
            </a:r>
            <a:r>
              <a:rPr sz="2400" spc="25" dirty="0">
                <a:latin typeface="Abadi" panose="020B0604020104020204" pitchFamily="34" charset="0"/>
                <a:cs typeface="Calibri"/>
              </a:rPr>
              <a:t> </a:t>
            </a:r>
            <a:r>
              <a:rPr sz="2400" dirty="0">
                <a:latin typeface="Abadi" panose="020B0604020104020204" pitchFamily="34" charset="0"/>
                <a:cs typeface="Calibri"/>
              </a:rPr>
              <a:t>best</a:t>
            </a:r>
            <a:r>
              <a:rPr sz="2400" spc="-90" dirty="0">
                <a:latin typeface="Abadi" panose="020B0604020104020204" pitchFamily="34" charset="0"/>
                <a:cs typeface="Calibri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libri"/>
              </a:rPr>
              <a:t>results?</a:t>
            </a:r>
            <a:endParaRPr sz="2400" dirty="0">
              <a:latin typeface="Abadi" panose="020B0604020104020204" pitchFamily="34" charset="0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75"/>
              </a:spcBef>
            </a:pPr>
            <a:r>
              <a:rPr sz="1200" spc="-50" dirty="0">
                <a:solidFill>
                  <a:srgbClr val="888888"/>
                </a:solidFill>
                <a:latin typeface="Abadi" panose="020B0604020104020204" pitchFamily="34" charset="0"/>
                <a:cs typeface="Calibri"/>
              </a:rPr>
              <a:t>4</a:t>
            </a:r>
            <a:endParaRPr sz="1200" dirty="0">
              <a:latin typeface="Abadi" panose="020B06040201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5165D6F6-BF36-19B8-2730-E0AF4E285F6F}"/>
              </a:ext>
            </a:extLst>
          </p:cNvPr>
          <p:cNvGrpSpPr/>
          <p:nvPr/>
        </p:nvGrpSpPr>
        <p:grpSpPr>
          <a:xfrm>
            <a:off x="6229350" y="0"/>
            <a:ext cx="5962650" cy="6858000"/>
            <a:chOff x="6229350" y="0"/>
            <a:chExt cx="5962650" cy="685800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0B2C2918-ECFE-40AE-512B-328A771858A4}"/>
                </a:ext>
              </a:extLst>
            </p:cNvPr>
            <p:cNvSpPr/>
            <p:nvPr/>
          </p:nvSpPr>
          <p:spPr>
            <a:xfrm>
              <a:off x="6229350" y="0"/>
              <a:ext cx="5962650" cy="6858000"/>
            </a:xfrm>
            <a:custGeom>
              <a:avLst/>
              <a:gdLst/>
              <a:ahLst/>
              <a:cxnLst/>
              <a:rect l="l" t="t" r="r" b="b"/>
              <a:pathLst>
                <a:path w="5962650" h="6858000">
                  <a:moveTo>
                    <a:pt x="596265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62650" y="6858000"/>
                  </a:lnTo>
                  <a:lnTo>
                    <a:pt x="5962650" y="0"/>
                  </a:lnTo>
                  <a:close/>
                </a:path>
              </a:pathLst>
            </a:custGeom>
            <a:solidFill>
              <a:srgbClr val="5C5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38E9B479-74EA-6B59-B257-75532E48496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0" y="438023"/>
              <a:ext cx="4976876" cy="2881376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9C692F7-DA5F-1EDE-340E-BB6B783C2C55}"/>
                </a:ext>
              </a:extLst>
            </p:cNvPr>
            <p:cNvSpPr/>
            <p:nvPr/>
          </p:nvSpPr>
          <p:spPr>
            <a:xfrm>
              <a:off x="6739001" y="490601"/>
              <a:ext cx="4838700" cy="2743200"/>
            </a:xfrm>
            <a:custGeom>
              <a:avLst/>
              <a:gdLst/>
              <a:ahLst/>
              <a:cxnLst/>
              <a:rect l="l" t="t" r="r" b="b"/>
              <a:pathLst>
                <a:path w="4838700" h="2743200">
                  <a:moveTo>
                    <a:pt x="48387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4838700" y="2743200"/>
                  </a:lnTo>
                  <a:lnTo>
                    <a:pt x="483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67F330D-12E0-9EAE-3487-85302A5A43B8}"/>
                </a:ext>
              </a:extLst>
            </p:cNvPr>
            <p:cNvSpPr/>
            <p:nvPr/>
          </p:nvSpPr>
          <p:spPr>
            <a:xfrm>
              <a:off x="6739001" y="490601"/>
              <a:ext cx="4838700" cy="2743200"/>
            </a:xfrm>
            <a:custGeom>
              <a:avLst/>
              <a:gdLst/>
              <a:ahLst/>
              <a:cxnLst/>
              <a:rect l="l" t="t" r="r" b="b"/>
              <a:pathLst>
                <a:path w="4838700" h="2743200">
                  <a:moveTo>
                    <a:pt x="0" y="2743200"/>
                  </a:moveTo>
                  <a:lnTo>
                    <a:pt x="4838700" y="2743200"/>
                  </a:lnTo>
                  <a:lnTo>
                    <a:pt x="4838700" y="0"/>
                  </a:lnTo>
                  <a:lnTo>
                    <a:pt x="0" y="0"/>
                  </a:lnTo>
                  <a:lnTo>
                    <a:pt x="0" y="274320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7F0BBDC2-E113-1315-386C-79FD97992D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75" y="485775"/>
              <a:ext cx="4667250" cy="2743200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2D0ABD2F-C791-DAB2-8C11-5E4F6304F7A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500" y="3467036"/>
              <a:ext cx="4976876" cy="2881376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A0B638C-8357-1DD8-6E4A-503A94BCCD74}"/>
                </a:ext>
              </a:extLst>
            </p:cNvPr>
            <p:cNvSpPr/>
            <p:nvPr/>
          </p:nvSpPr>
          <p:spPr>
            <a:xfrm>
              <a:off x="6739001" y="3519487"/>
              <a:ext cx="4838700" cy="2743200"/>
            </a:xfrm>
            <a:custGeom>
              <a:avLst/>
              <a:gdLst/>
              <a:ahLst/>
              <a:cxnLst/>
              <a:rect l="l" t="t" r="r" b="b"/>
              <a:pathLst>
                <a:path w="4838700" h="2743200">
                  <a:moveTo>
                    <a:pt x="48387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4838700" y="2743200"/>
                  </a:lnTo>
                  <a:lnTo>
                    <a:pt x="483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BB31C640-456C-CABD-C3E3-7BDD713DD04F}"/>
                </a:ext>
              </a:extLst>
            </p:cNvPr>
            <p:cNvSpPr/>
            <p:nvPr/>
          </p:nvSpPr>
          <p:spPr>
            <a:xfrm>
              <a:off x="6739001" y="3519487"/>
              <a:ext cx="4838700" cy="2743200"/>
            </a:xfrm>
            <a:custGeom>
              <a:avLst/>
              <a:gdLst/>
              <a:ahLst/>
              <a:cxnLst/>
              <a:rect l="l" t="t" r="r" b="b"/>
              <a:pathLst>
                <a:path w="4838700" h="2743200">
                  <a:moveTo>
                    <a:pt x="0" y="2743200"/>
                  </a:moveTo>
                  <a:lnTo>
                    <a:pt x="4838700" y="2743200"/>
                  </a:lnTo>
                  <a:lnTo>
                    <a:pt x="4838700" y="0"/>
                  </a:lnTo>
                  <a:lnTo>
                    <a:pt x="0" y="0"/>
                  </a:lnTo>
                  <a:lnTo>
                    <a:pt x="0" y="274320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04D7E82B-474E-BE3D-E7B5-4E94DB66707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1800" y="3590925"/>
              <a:ext cx="4762500" cy="2562225"/>
            </a:xfrm>
            <a:prstGeom prst="rect">
              <a:avLst/>
            </a:prstGeom>
          </p:spPr>
        </p:pic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36409CA4-280A-248F-304F-84141B29ABE6}"/>
              </a:ext>
            </a:extLst>
          </p:cNvPr>
          <p:cNvSpPr txBox="1">
            <a:spLocks/>
          </p:cNvSpPr>
          <p:nvPr/>
        </p:nvSpPr>
        <p:spPr>
          <a:xfrm>
            <a:off x="182879" y="438023"/>
            <a:ext cx="5803519" cy="6578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5005"/>
              </a:lnSpc>
              <a:spcBef>
                <a:spcPts val="130"/>
              </a:spcBef>
            </a:pPr>
            <a:r>
              <a:rPr lang="it-IT" spc="-409" dirty="0">
                <a:latin typeface="Abadi" panose="020B0604020104020204" pitchFamily="34" charset="0"/>
              </a:rPr>
              <a:t>KSC - </a:t>
            </a:r>
            <a:r>
              <a:rPr lang="it-IT" spc="-270" dirty="0">
                <a:latin typeface="Abadi" panose="020B0604020104020204" pitchFamily="34" charset="0"/>
              </a:rPr>
              <a:t>LC-</a:t>
            </a:r>
            <a:r>
              <a:rPr lang="it-IT" spc="100" dirty="0">
                <a:latin typeface="Abadi" panose="020B0604020104020204" pitchFamily="34" charset="0"/>
              </a:rPr>
              <a:t>39A</a:t>
            </a:r>
            <a:r>
              <a:rPr lang="it-IT" spc="-25" dirty="0">
                <a:latin typeface="Abadi" panose="020B0604020104020204" pitchFamily="34" charset="0"/>
              </a:rPr>
              <a:t> in</a:t>
            </a:r>
            <a:r>
              <a:rPr lang="it-IT" dirty="0">
                <a:latin typeface="Abadi" panose="020B0604020104020204" pitchFamily="34" charset="0"/>
              </a:rPr>
              <a:t> </a:t>
            </a:r>
            <a:r>
              <a:rPr lang="it-IT" spc="-10" dirty="0" err="1">
                <a:latin typeface="Abadi" panose="020B0604020104020204" pitchFamily="34" charset="0"/>
              </a:rPr>
              <a:t>Detail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22518309-34CB-0037-DE60-08CBCCC87253}"/>
              </a:ext>
            </a:extLst>
          </p:cNvPr>
          <p:cNvSpPr txBox="1"/>
          <p:nvPr/>
        </p:nvSpPr>
        <p:spPr>
          <a:xfrm>
            <a:off x="785812" y="2373693"/>
            <a:ext cx="4737735" cy="2771271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135" dirty="0">
                <a:latin typeface="Abadi" panose="020B0604020104020204" pitchFamily="34" charset="0"/>
                <a:cs typeface="Microsoft Sans Serif"/>
              </a:rPr>
              <a:t>~¾</a:t>
            </a:r>
            <a:r>
              <a:rPr sz="2400" spc="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5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400" spc="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rate</a:t>
            </a:r>
            <a:endParaRPr lang="it-IT" sz="2400" spc="-2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240029" algn="l"/>
              </a:tabLst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029" marR="557530" indent="-227329">
              <a:lnSpc>
                <a:spcPts val="255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0" dirty="0">
                <a:latin typeface="Abadi" panose="020B0604020104020204" pitchFamily="34" charset="0"/>
                <a:cs typeface="Microsoft Sans Serif"/>
              </a:rPr>
              <a:t>Mixed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3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400" spc="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40" dirty="0">
                <a:latin typeface="Abadi" panose="020B0604020104020204" pitchFamily="34" charset="0"/>
                <a:cs typeface="Microsoft Sans Serif"/>
              </a:rPr>
              <a:t>FT</a:t>
            </a:r>
            <a:r>
              <a:rPr sz="2400" spc="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boosters 	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while</a:t>
            </a:r>
            <a:r>
              <a:rPr sz="2400" spc="-1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overall</a:t>
            </a:r>
            <a:r>
              <a:rPr sz="24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best</a:t>
            </a:r>
            <a:endParaRPr lang="it-IT" sz="2400" spc="-20" dirty="0">
              <a:latin typeface="Abadi" panose="020B0604020104020204" pitchFamily="34" charset="0"/>
              <a:cs typeface="Microsoft Sans Serif"/>
            </a:endParaRPr>
          </a:p>
          <a:p>
            <a:pPr marL="240029" marR="557530" indent="-227329">
              <a:lnSpc>
                <a:spcPts val="255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ts val="2715"/>
              </a:lnSpc>
              <a:spcBef>
                <a:spcPts val="3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Abadi" panose="020B0604020104020204" pitchFamily="34" charset="0"/>
                <a:cs typeface="Microsoft Sans Serif"/>
              </a:rPr>
              <a:t>But,</a:t>
            </a:r>
            <a:r>
              <a:rPr sz="2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B4</a:t>
            </a:r>
            <a:r>
              <a:rPr sz="24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and</a:t>
            </a:r>
            <a:r>
              <a:rPr sz="24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B5</a:t>
            </a:r>
            <a:r>
              <a:rPr sz="24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0" dirty="0">
                <a:latin typeface="Abadi" panose="020B0604020104020204" pitchFamily="34" charset="0"/>
                <a:cs typeface="Microsoft Sans Serif"/>
              </a:rPr>
              <a:t>version</a:t>
            </a:r>
            <a:r>
              <a:rPr sz="2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40" dirty="0">
                <a:latin typeface="Abadi" panose="020B0604020104020204" pitchFamily="34" charset="0"/>
                <a:cs typeface="Microsoft Sans Serif"/>
              </a:rPr>
              <a:t>categories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ts val="2715"/>
              </a:lnSpc>
            </a:pPr>
            <a:r>
              <a:rPr sz="2400" dirty="0">
                <a:latin typeface="Abadi" panose="020B0604020104020204" pitchFamily="34" charset="0"/>
                <a:cs typeface="Microsoft Sans Serif"/>
              </a:rPr>
              <a:t>doing</a:t>
            </a:r>
            <a:r>
              <a:rPr sz="2400" spc="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well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A132F22-EAA0-B048-95C1-185E4F01563C}"/>
              </a:ext>
            </a:extLst>
          </p:cNvPr>
          <p:cNvSpPr txBox="1">
            <a:spLocks/>
          </p:cNvSpPr>
          <p:nvPr/>
        </p:nvSpPr>
        <p:spPr>
          <a:xfrm>
            <a:off x="453867" y="438023"/>
            <a:ext cx="5508784" cy="57515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900"/>
              </a:lnSpc>
              <a:spcBef>
                <a:spcPts val="585"/>
              </a:spcBef>
            </a:pPr>
            <a:r>
              <a:rPr lang="it-IT" sz="3600" spc="-125" dirty="0">
                <a:latin typeface="Abadi" panose="020B0604020104020204" pitchFamily="34" charset="0"/>
              </a:rPr>
              <a:t>Payload</a:t>
            </a:r>
            <a:r>
              <a:rPr lang="it-IT" sz="3600" spc="-120" dirty="0">
                <a:latin typeface="Abadi" panose="020B0604020104020204" pitchFamily="34" charset="0"/>
              </a:rPr>
              <a:t> </a:t>
            </a:r>
            <a:r>
              <a:rPr lang="it-IT" sz="3600" spc="-10" dirty="0">
                <a:latin typeface="Abadi" panose="020B0604020104020204" pitchFamily="34" charset="0"/>
              </a:rPr>
              <a:t>vs</a:t>
            </a:r>
            <a:r>
              <a:rPr lang="it-IT" sz="3600" spc="-190" dirty="0">
                <a:latin typeface="Abadi" panose="020B0604020104020204" pitchFamily="34" charset="0"/>
              </a:rPr>
              <a:t> </a:t>
            </a:r>
            <a:r>
              <a:rPr lang="it-IT" sz="3600" spc="-155" dirty="0" err="1">
                <a:latin typeface="Abadi" panose="020B0604020104020204" pitchFamily="34" charset="0"/>
              </a:rPr>
              <a:t>Launch</a:t>
            </a:r>
            <a:r>
              <a:rPr lang="it-IT" sz="3600" spc="-155" dirty="0">
                <a:latin typeface="Abadi" panose="020B0604020104020204" pitchFamily="34" charset="0"/>
              </a:rPr>
              <a:t> </a:t>
            </a:r>
            <a:r>
              <a:rPr lang="it-IT" sz="3600" spc="-10" dirty="0" err="1">
                <a:latin typeface="Abadi" panose="020B0604020104020204" pitchFamily="34" charset="0"/>
              </a:rPr>
              <a:t>Outcome</a:t>
            </a:r>
            <a:endParaRPr lang="it-IT" sz="3600" dirty="0">
              <a:latin typeface="Abadi" panose="020B0604020104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9300996-7835-A9D4-1B13-3468FC2BDCE9}"/>
              </a:ext>
            </a:extLst>
          </p:cNvPr>
          <p:cNvSpPr txBox="1"/>
          <p:nvPr/>
        </p:nvSpPr>
        <p:spPr>
          <a:xfrm>
            <a:off x="728662" y="2417762"/>
            <a:ext cx="4888865" cy="2970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755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0" dirty="0">
                <a:latin typeface="Abadi" panose="020B0604020104020204" pitchFamily="34" charset="0"/>
                <a:cs typeface="Microsoft Sans Serif"/>
              </a:rPr>
              <a:t>Generally,</a:t>
            </a:r>
            <a:r>
              <a:rPr sz="24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sz="2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category</a:t>
            </a:r>
            <a:r>
              <a:rPr sz="2400" spc="-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FT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ts val="2755"/>
              </a:lnSpc>
            </a:pPr>
            <a:r>
              <a:rPr sz="2400" spc="-40" dirty="0">
                <a:latin typeface="Abadi" panose="020B0604020104020204" pitchFamily="34" charset="0"/>
                <a:cs typeface="Microsoft Sans Serif"/>
              </a:rPr>
              <a:t>does</a:t>
            </a:r>
            <a:r>
              <a:rPr sz="24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well</a:t>
            </a:r>
            <a:r>
              <a:rPr sz="2400" spc="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4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lower</a:t>
            </a:r>
            <a:r>
              <a:rPr sz="2400" spc="-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payload</a:t>
            </a:r>
            <a:r>
              <a:rPr sz="2400" spc="-1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5" dirty="0">
                <a:latin typeface="Abadi" panose="020B0604020104020204" pitchFamily="34" charset="0"/>
                <a:cs typeface="Microsoft Sans Serif"/>
              </a:rPr>
              <a:t>masses</a:t>
            </a:r>
            <a:endParaRPr lang="it-IT" sz="2400" spc="-105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ts val="2755"/>
              </a:lnSpc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400" spc="-9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70" dirty="0">
                <a:latin typeface="Abadi" panose="020B0604020104020204" pitchFamily="34" charset="0"/>
                <a:cs typeface="Microsoft Sans Serif"/>
              </a:rPr>
              <a:t>&gt;5000kg</a:t>
            </a:r>
            <a:r>
              <a:rPr sz="2400" spc="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rather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failure</a:t>
            </a:r>
            <a:endParaRPr lang="it-IT" sz="2400" spc="-1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029" algn="l"/>
              </a:tabLst>
            </a:pP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0029" indent="-227329">
              <a:lnSpc>
                <a:spcPts val="2755"/>
              </a:lnSpc>
              <a:spcBef>
                <a:spcPts val="1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400" spc="-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20" dirty="0">
                <a:latin typeface="Abadi" panose="020B0604020104020204" pitchFamily="34" charset="0"/>
                <a:cs typeface="Microsoft Sans Serif"/>
              </a:rPr>
              <a:t>mid-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size</a:t>
            </a:r>
            <a:r>
              <a:rPr sz="2400" spc="-6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55" dirty="0">
                <a:latin typeface="Abadi" panose="020B0604020104020204" pitchFamily="34" charset="0"/>
                <a:cs typeface="Microsoft Sans Serif"/>
              </a:rPr>
              <a:t>payloads</a:t>
            </a:r>
            <a:r>
              <a:rPr sz="24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(2k-</a:t>
            </a:r>
            <a:r>
              <a:rPr sz="2400" spc="-25" dirty="0">
                <a:latin typeface="Abadi" panose="020B0604020104020204" pitchFamily="34" charset="0"/>
                <a:cs typeface="Microsoft Sans Serif"/>
              </a:rPr>
              <a:t>7k)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ts val="2755"/>
              </a:lnSpc>
            </a:pPr>
            <a:r>
              <a:rPr sz="2400" dirty="0">
                <a:latin typeface="Abadi" panose="020B0604020104020204" pitchFamily="34" charset="0"/>
                <a:cs typeface="Microsoft Sans Serif"/>
              </a:rPr>
              <a:t>booster</a:t>
            </a:r>
            <a:r>
              <a:rPr sz="2400" spc="-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35" dirty="0">
                <a:latin typeface="Abadi" panose="020B0604020104020204" pitchFamily="34" charset="0"/>
                <a:cs typeface="Microsoft Sans Serif"/>
              </a:rPr>
              <a:t>version</a:t>
            </a:r>
            <a:r>
              <a:rPr sz="24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v1.1</a:t>
            </a:r>
            <a:r>
              <a:rPr sz="24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dirty="0">
                <a:latin typeface="Abadi" panose="020B0604020104020204" pitchFamily="34" charset="0"/>
                <a:cs typeface="Microsoft Sans Serif"/>
              </a:rPr>
              <a:t>is</a:t>
            </a:r>
            <a:r>
              <a:rPr sz="2400" spc="-8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400" spc="-10" dirty="0">
                <a:latin typeface="Abadi" panose="020B0604020104020204" pitchFamily="34" charset="0"/>
                <a:cs typeface="Microsoft Sans Serif"/>
              </a:rPr>
              <a:t>miserable</a:t>
            </a:r>
            <a:endParaRPr sz="2400" dirty="0">
              <a:latin typeface="Abadi" panose="020B0604020104020204" pitchFamily="34" charset="0"/>
              <a:cs typeface="Microsoft Sans Serif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A8E55FDA-F7AC-8897-9ABE-70F68B45F898}"/>
              </a:ext>
            </a:extLst>
          </p:cNvPr>
          <p:cNvGrpSpPr/>
          <p:nvPr/>
        </p:nvGrpSpPr>
        <p:grpSpPr>
          <a:xfrm>
            <a:off x="6229350" y="0"/>
            <a:ext cx="5962650" cy="6858000"/>
            <a:chOff x="6229350" y="0"/>
            <a:chExt cx="5962650" cy="685800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719FDDF-248D-37CA-CC03-47FB5BC44F1D}"/>
                </a:ext>
              </a:extLst>
            </p:cNvPr>
            <p:cNvSpPr/>
            <p:nvPr/>
          </p:nvSpPr>
          <p:spPr>
            <a:xfrm>
              <a:off x="6229350" y="0"/>
              <a:ext cx="5962650" cy="6858000"/>
            </a:xfrm>
            <a:custGeom>
              <a:avLst/>
              <a:gdLst/>
              <a:ahLst/>
              <a:cxnLst/>
              <a:rect l="l" t="t" r="r" b="b"/>
              <a:pathLst>
                <a:path w="5962650" h="6858000">
                  <a:moveTo>
                    <a:pt x="596265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962650" y="6858000"/>
                  </a:lnTo>
                  <a:lnTo>
                    <a:pt x="5962650" y="0"/>
                  </a:lnTo>
                  <a:close/>
                </a:path>
              </a:pathLst>
            </a:custGeom>
            <a:solidFill>
              <a:srgbClr val="5C55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E512E6B2-194B-D95B-D32B-FF8DDCD4AF7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0" y="438023"/>
              <a:ext cx="4976876" cy="288137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4BA311A4-F8F7-2344-F184-63812543354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4175" y="485775"/>
              <a:ext cx="4848288" cy="2752788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EEF083CD-9FDB-F050-0BEC-3B4EB55153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500" y="3467036"/>
              <a:ext cx="4976876" cy="2881376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A2C109BE-8D89-5041-9C17-961F83BF524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4175" y="3514725"/>
              <a:ext cx="4857750" cy="2752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43</a:t>
            </a:fld>
            <a:endParaRPr lang="en-US" sz="1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28344" y="404105"/>
            <a:ext cx="408432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 panose="020B0604020104020204" pitchFamily="34" charset="0"/>
              </a:rPr>
              <a:t>Classification Accuracy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4ACD6C2A-2056-4DC3-6D94-D269243EB9A4}"/>
              </a:ext>
            </a:extLst>
          </p:cNvPr>
          <p:cNvSpPr txBox="1"/>
          <p:nvPr/>
        </p:nvSpPr>
        <p:spPr>
          <a:xfrm>
            <a:off x="728344" y="2417762"/>
            <a:ext cx="3209925" cy="22179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39395" marR="5080" indent="-227329">
              <a:lnSpc>
                <a:spcPct val="904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50" dirty="0">
                <a:latin typeface="Abadi" panose="020B0604020104020204" pitchFamily="34" charset="0"/>
                <a:cs typeface="Microsoft Sans Serif"/>
              </a:rPr>
              <a:t>Decision</a:t>
            </a:r>
            <a:r>
              <a:rPr sz="2000" spc="-1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14" dirty="0">
                <a:latin typeface="Abadi" panose="020B0604020104020204" pitchFamily="34" charset="0"/>
                <a:cs typeface="Microsoft Sans Serif"/>
              </a:rPr>
              <a:t>Tree</a:t>
            </a:r>
            <a:r>
              <a:rPr sz="2000" spc="-4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Model</a:t>
            </a:r>
            <a:r>
              <a:rPr sz="2000" spc="-1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is 	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best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with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an 	</a:t>
            </a:r>
            <a:r>
              <a:rPr sz="2000" spc="-105" dirty="0">
                <a:latin typeface="Abadi" panose="020B0604020104020204" pitchFamily="34" charset="0"/>
                <a:cs typeface="Microsoft Sans Serif"/>
              </a:rPr>
              <a:t>accuracy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 with</a:t>
            </a:r>
            <a:r>
              <a:rPr sz="2000" spc="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arround 	</a:t>
            </a:r>
            <a:r>
              <a:rPr sz="2000" spc="30" dirty="0">
                <a:latin typeface="Abadi" panose="020B0604020104020204" pitchFamily="34" charset="0"/>
                <a:cs typeface="Microsoft Sans Serif"/>
              </a:rPr>
              <a:t>91%</a:t>
            </a:r>
            <a:endParaRPr lang="it-IT" sz="2000" spc="30" dirty="0">
              <a:latin typeface="Abadi" panose="020B0604020104020204" pitchFamily="34" charset="0"/>
              <a:cs typeface="Microsoft Sans Serif"/>
            </a:endParaRPr>
          </a:p>
          <a:p>
            <a:pPr marL="239395" marR="5080" indent="-227329">
              <a:lnSpc>
                <a:spcPct val="904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</a:tabLst>
            </a:pP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39395" marR="98425" indent="-227329">
              <a:lnSpc>
                <a:spcPct val="9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40" dirty="0">
                <a:latin typeface="Abadi" panose="020B0604020104020204" pitchFamily="34" charset="0"/>
                <a:cs typeface="Microsoft Sans Serif"/>
              </a:rPr>
              <a:t>Others</a:t>
            </a:r>
            <a:r>
              <a:rPr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perform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only 	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minorly</a:t>
            </a:r>
            <a:r>
              <a:rPr sz="2000" spc="-15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worse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with 	</a:t>
            </a:r>
            <a:r>
              <a:rPr sz="2000" spc="-110" dirty="0">
                <a:latin typeface="Abadi" panose="020B0604020104020204" pitchFamily="34" charset="0"/>
                <a:cs typeface="Microsoft Sans Serif"/>
              </a:rPr>
              <a:t>accuracy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0" dirty="0">
                <a:latin typeface="Abadi" panose="020B0604020104020204" pitchFamily="34" charset="0"/>
                <a:cs typeface="Microsoft Sans Serif"/>
              </a:rPr>
              <a:t>rates</a:t>
            </a:r>
            <a:r>
              <a:rPr sz="2000" spc="-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195" dirty="0">
                <a:latin typeface="Abadi" panose="020B0604020104020204" pitchFamily="34" charset="0"/>
                <a:cs typeface="Microsoft Sans Serif"/>
              </a:rPr>
              <a:t>&gt;</a:t>
            </a:r>
            <a:r>
              <a:rPr sz="2000" spc="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35" dirty="0">
                <a:latin typeface="Abadi" panose="020B0604020104020204" pitchFamily="34" charset="0"/>
                <a:cs typeface="Microsoft Sans Serif"/>
              </a:rPr>
              <a:t>84%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CC84ABEA-48E4-9AD3-A456-9B75E4DF08C0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861D730-B9D8-2CEC-51FE-D17CADC4C23D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A098B57F-4DDB-8593-998D-1B51FE285FB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7501AA47-3F0A-4BD3-C6E7-CF636CDE3B7D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4EF0E5B-6653-FA40-DC0C-51004F150533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Abadi" panose="020B0604020104020204" pitchFamily="34" charset="0"/>
              </a:endParaRPr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BA2EF132-80F1-71B2-9282-F5801124AFF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4925" y="1257300"/>
              <a:ext cx="6572250" cy="431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4AFF328-1613-75A9-618E-9E6DAEB1EADC}"/>
              </a:ext>
            </a:extLst>
          </p:cNvPr>
          <p:cNvSpPr txBox="1"/>
          <p:nvPr/>
        </p:nvSpPr>
        <p:spPr>
          <a:xfrm>
            <a:off x="228600" y="2427287"/>
            <a:ext cx="3655059" cy="325473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marR="5080" indent="-228600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0" dirty="0">
                <a:latin typeface="Abadi" panose="020B0604020104020204" pitchFamily="34" charset="0"/>
                <a:cs typeface="Calibri"/>
              </a:rPr>
              <a:t>True/false</a:t>
            </a:r>
            <a:r>
              <a:rPr sz="2000" spc="2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vs</a:t>
            </a:r>
            <a:r>
              <a:rPr sz="2000" spc="-11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Land/Not</a:t>
            </a:r>
            <a:r>
              <a:rPr sz="2000" spc="-1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Land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Matrix</a:t>
            </a:r>
            <a:endParaRPr sz="2000" dirty="0">
              <a:latin typeface="Abadi" panose="020B0604020104020204" pitchFamily="34" charset="0"/>
              <a:cs typeface="Calibri"/>
            </a:endParaRPr>
          </a:p>
          <a:p>
            <a:pPr marL="240665" marR="19685" indent="-228600">
              <a:lnSpc>
                <a:spcPts val="2180"/>
              </a:lnSpc>
              <a:spcBef>
                <a:spcPts val="13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Abadi" panose="020B0604020104020204" pitchFamily="34" charset="0"/>
                <a:cs typeface="Calibri"/>
              </a:rPr>
              <a:t>Predicted</a:t>
            </a:r>
            <a:r>
              <a:rPr sz="2000" spc="-9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landing</a:t>
            </a:r>
            <a:r>
              <a:rPr sz="2000" spc="-11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outcomes </a:t>
            </a:r>
            <a:r>
              <a:rPr sz="2000" dirty="0">
                <a:latin typeface="Abadi" panose="020B0604020104020204" pitchFamily="34" charset="0"/>
                <a:cs typeface="Calibri"/>
              </a:rPr>
              <a:t>for</a:t>
            </a:r>
            <a:r>
              <a:rPr sz="2000" spc="1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the</a:t>
            </a:r>
            <a:r>
              <a:rPr sz="2000" spc="-4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test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data=subset</a:t>
            </a:r>
            <a:r>
              <a:rPr sz="2000" spc="-16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5" dirty="0">
                <a:latin typeface="Abadi" panose="020B0604020104020204" pitchFamily="34" charset="0"/>
                <a:cs typeface="Calibri"/>
              </a:rPr>
              <a:t>of </a:t>
            </a:r>
            <a:r>
              <a:rPr sz="2000" dirty="0">
                <a:latin typeface="Abadi" panose="020B0604020104020204" pitchFamily="34" charset="0"/>
                <a:cs typeface="Calibri"/>
              </a:rPr>
              <a:t>original</a:t>
            </a:r>
            <a:r>
              <a:rPr sz="2000" spc="-8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data</a:t>
            </a:r>
            <a:endParaRPr sz="2000" dirty="0">
              <a:latin typeface="Abadi" panose="020B0604020104020204" pitchFamily="34" charset="0"/>
              <a:cs typeface="Calibri"/>
            </a:endParaRPr>
          </a:p>
          <a:p>
            <a:pPr marL="240665" indent="-227965">
              <a:lnSpc>
                <a:spcPts val="2290"/>
              </a:lnSpc>
              <a:spcBef>
                <a:spcPts val="10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0" dirty="0">
                <a:latin typeface="Abadi" panose="020B0604020104020204" pitchFamily="34" charset="0"/>
                <a:cs typeface="Calibri"/>
              </a:rPr>
              <a:t>Unfortunately,</a:t>
            </a:r>
            <a:r>
              <a:rPr sz="2000" spc="2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we</a:t>
            </a:r>
            <a:r>
              <a:rPr sz="2000" spc="-8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libri"/>
              </a:rPr>
              <a:t>have</a:t>
            </a:r>
            <a:endParaRPr sz="2000" dirty="0">
              <a:latin typeface="Abadi" panose="020B0604020104020204" pitchFamily="34" charset="0"/>
              <a:cs typeface="Calibri"/>
            </a:endParaRPr>
          </a:p>
          <a:p>
            <a:pPr marR="309245" algn="r">
              <a:lnSpc>
                <a:spcPts val="2290"/>
              </a:lnSpc>
            </a:pPr>
            <a:r>
              <a:rPr sz="2000" spc="-40" dirty="0">
                <a:latin typeface="Abadi" panose="020B0604020104020204" pitchFamily="34" charset="0"/>
                <a:cs typeface="Calibri"/>
              </a:rPr>
              <a:t>True/Not-</a:t>
            </a:r>
            <a:r>
              <a:rPr sz="2000" dirty="0">
                <a:latin typeface="Abadi" panose="020B0604020104020204" pitchFamily="34" charset="0"/>
                <a:cs typeface="Calibri"/>
              </a:rPr>
              <a:t>Land</a:t>
            </a:r>
            <a:r>
              <a:rPr sz="2000" spc="16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outcome</a:t>
            </a:r>
            <a:r>
              <a:rPr lang="it-IT" sz="2000" spc="-10" dirty="0">
                <a:latin typeface="Abadi" panose="020B0604020104020204" pitchFamily="34" charset="0"/>
                <a:cs typeface="Calibri"/>
              </a:rPr>
              <a:t>s</a:t>
            </a:r>
          </a:p>
          <a:p>
            <a:pPr marR="309245" algn="r">
              <a:lnSpc>
                <a:spcPts val="2290"/>
              </a:lnSpc>
            </a:pPr>
            <a:endParaRPr lang="it-IT" sz="2000" spc="-10" dirty="0">
              <a:latin typeface="Abadi" panose="020B0604020104020204" pitchFamily="34" charset="0"/>
              <a:cs typeface="Calibri"/>
            </a:endParaRPr>
          </a:p>
          <a:p>
            <a:pPr marR="309245" algn="r">
              <a:lnSpc>
                <a:spcPts val="2290"/>
              </a:lnSpc>
            </a:pPr>
            <a:r>
              <a:rPr sz="2000" dirty="0">
                <a:latin typeface="Abadi" panose="020B0604020104020204" pitchFamily="34" charset="0"/>
                <a:cs typeface="Calibri"/>
              </a:rPr>
              <a:t>But,</a:t>
            </a:r>
            <a:r>
              <a:rPr sz="2000" spc="-105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overall</a:t>
            </a:r>
            <a:r>
              <a:rPr sz="2000" spc="30" dirty="0">
                <a:latin typeface="Abadi" panose="020B0604020104020204" pitchFamily="34" charset="0"/>
                <a:cs typeface="Calibri"/>
              </a:rPr>
              <a:t> </a:t>
            </a:r>
            <a:r>
              <a:rPr sz="2000" dirty="0">
                <a:latin typeface="Abadi" panose="020B0604020104020204" pitchFamily="34" charset="0"/>
                <a:cs typeface="Calibri"/>
              </a:rPr>
              <a:t>15/18</a:t>
            </a:r>
            <a:r>
              <a:rPr sz="2000" spc="-135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correct</a:t>
            </a:r>
            <a:r>
              <a:rPr lang="it-IT" sz="2000" spc="-10" dirty="0">
                <a:latin typeface="Abadi" panose="020B0604020104020204" pitchFamily="34" charset="0"/>
                <a:cs typeface="Calibri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libri"/>
              </a:rPr>
              <a:t>predictions</a:t>
            </a:r>
            <a:endParaRPr sz="2000" dirty="0">
              <a:latin typeface="Abadi" panose="020B0604020104020204" pitchFamily="34" charset="0"/>
              <a:cs typeface="Calibri"/>
            </a:endParaRPr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1B5BF511-B210-117C-BABB-DA972C21C33D}"/>
              </a:ext>
            </a:extLst>
          </p:cNvPr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9915A34-00AB-F0AA-D975-5AB7C305EA3B}"/>
                </a:ext>
              </a:extLst>
            </p:cNvPr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30E648E9-62A2-BD27-3F6A-4AEB9CE5988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C587369-CED2-9300-B529-61C1F6717326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43258FA-19E3-F3BF-9EA4-3676F3CE74B2}"/>
                </a:ext>
              </a:extLst>
            </p:cNvPr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D808761C-0179-FD62-5D19-0C1C6F5D18C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3975" y="1047750"/>
              <a:ext cx="6553200" cy="476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5D4A351-463A-3B9B-BC6C-31FC35F67F1F}"/>
              </a:ext>
            </a:extLst>
          </p:cNvPr>
          <p:cNvSpPr txBox="1"/>
          <p:nvPr/>
        </p:nvSpPr>
        <p:spPr>
          <a:xfrm>
            <a:off x="526088" y="2066818"/>
            <a:ext cx="4091940" cy="358816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75565" indent="-229235">
              <a:lnSpc>
                <a:spcPts val="218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Abadi" panose="020B0604020104020204" pitchFamily="34" charset="0"/>
                <a:cs typeface="Microsoft Sans Serif"/>
              </a:rPr>
              <a:t>Orbits</a:t>
            </a:r>
            <a:r>
              <a:rPr sz="2000" spc="-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0" dirty="0">
                <a:latin typeface="Abadi" panose="020B0604020104020204" pitchFamily="34" charset="0"/>
                <a:cs typeface="Microsoft Sans Serif"/>
              </a:rPr>
              <a:t>ES-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L1,</a:t>
            </a:r>
            <a:r>
              <a:rPr sz="2000" spc="9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10" dirty="0">
                <a:latin typeface="Abadi" panose="020B0604020104020204" pitchFamily="34" charset="0"/>
                <a:cs typeface="Microsoft Sans Serif"/>
              </a:rPr>
              <a:t>GEO,</a:t>
            </a:r>
            <a:r>
              <a:rPr sz="2000" spc="-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60" dirty="0">
                <a:latin typeface="Abadi" panose="020B0604020104020204" pitchFamily="34" charset="0"/>
                <a:cs typeface="Microsoft Sans Serif"/>
              </a:rPr>
              <a:t>HEO,</a:t>
            </a:r>
            <a:r>
              <a:rPr sz="20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50" dirty="0">
                <a:latin typeface="Abadi" panose="020B0604020104020204" pitchFamily="34" charset="0"/>
                <a:cs typeface="Microsoft Sans Serif"/>
              </a:rPr>
              <a:t>SSO</a:t>
            </a:r>
            <a:r>
              <a:rPr sz="2000" spc="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have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highest</a:t>
            </a:r>
            <a:r>
              <a:rPr sz="2000" spc="-1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10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0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rates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marR="5080" indent="-229235">
              <a:lnSpc>
                <a:spcPts val="2180"/>
              </a:lnSpc>
              <a:spcBef>
                <a:spcPts val="135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35" dirty="0">
                <a:latin typeface="Abadi" panose="020B0604020104020204" pitchFamily="34" charset="0"/>
                <a:cs typeface="Microsoft Sans Serif"/>
              </a:rPr>
              <a:t>Success</a:t>
            </a:r>
            <a:r>
              <a:rPr sz="20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rate</a:t>
            </a:r>
            <a:r>
              <a:rPr sz="2000" spc="3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000" spc="6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85" dirty="0">
                <a:latin typeface="Abadi" panose="020B0604020104020204" pitchFamily="34" charset="0"/>
                <a:cs typeface="Microsoft Sans Serif"/>
              </a:rPr>
              <a:t>launches</a:t>
            </a:r>
            <a:r>
              <a:rPr sz="2000" spc="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50" dirty="0">
                <a:latin typeface="Abadi" panose="020B0604020104020204" pitchFamily="34" charset="0"/>
                <a:cs typeface="Microsoft Sans Serif"/>
              </a:rPr>
              <a:t>increased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over</a:t>
            </a:r>
            <a:r>
              <a:rPr sz="2000" spc="-114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time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ts val="2290"/>
              </a:lnSpc>
              <a:spcBef>
                <a:spcPts val="10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70" dirty="0">
                <a:latin typeface="Abadi" panose="020B0604020104020204" pitchFamily="34" charset="0"/>
                <a:cs typeface="Microsoft Sans Serif"/>
              </a:rPr>
              <a:t>KSC</a:t>
            </a:r>
            <a:r>
              <a:rPr sz="2000" spc="8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14" dirty="0">
                <a:latin typeface="Abadi" panose="020B0604020104020204" pitchFamily="34" charset="0"/>
                <a:cs typeface="Microsoft Sans Serif"/>
              </a:rPr>
              <a:t>LC-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39A</a:t>
            </a:r>
            <a:r>
              <a:rPr sz="2000" spc="-5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had</a:t>
            </a:r>
            <a:r>
              <a:rPr sz="2000" spc="2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 </a:t>
            </a:r>
            <a:r>
              <a:rPr sz="2000" spc="-20" dirty="0">
                <a:latin typeface="Abadi" panose="020B0604020104020204" pitchFamily="34" charset="0"/>
                <a:cs typeface="Microsoft Sans Serif"/>
              </a:rPr>
              <a:t>most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ts val="2290"/>
              </a:lnSpc>
            </a:pPr>
            <a:r>
              <a:rPr sz="2000" spc="-80" dirty="0">
                <a:latin typeface="Abadi" panose="020B0604020104020204" pitchFamily="34" charset="0"/>
                <a:cs typeface="Microsoft Sans Serif"/>
              </a:rPr>
              <a:t>successful</a:t>
            </a:r>
            <a:r>
              <a:rPr sz="2000" spc="-4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launches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ts val="2255"/>
              </a:lnSpc>
              <a:spcBef>
                <a:spcPts val="12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Abadi" panose="020B0604020104020204" pitchFamily="34" charset="0"/>
                <a:cs typeface="Microsoft Sans Serif"/>
              </a:rPr>
              <a:t>For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higher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45" dirty="0">
                <a:latin typeface="Abadi" panose="020B0604020104020204" pitchFamily="34" charset="0"/>
                <a:cs typeface="Microsoft Sans Serif"/>
              </a:rPr>
              <a:t>payloads</a:t>
            </a:r>
            <a:r>
              <a:rPr sz="2000" spc="-7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(&gt;5000kg)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>
              <a:lnSpc>
                <a:spcPts val="2255"/>
              </a:lnSpc>
            </a:pPr>
            <a:r>
              <a:rPr sz="2000" spc="-10" dirty="0">
                <a:latin typeface="Abadi" panose="020B0604020104020204" pitchFamily="34" charset="0"/>
                <a:cs typeface="Microsoft Sans Serif"/>
              </a:rPr>
              <a:t>rather</a:t>
            </a:r>
            <a:r>
              <a:rPr sz="2000" spc="-10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failure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  <a:p>
            <a:pPr marL="241300" marR="31115" indent="-229235">
              <a:lnSpc>
                <a:spcPts val="218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0" dirty="0">
                <a:latin typeface="Abadi" panose="020B0604020104020204" pitchFamily="34" charset="0"/>
                <a:cs typeface="Microsoft Sans Serif"/>
              </a:rPr>
              <a:t>Decision</a:t>
            </a:r>
            <a:r>
              <a:rPr sz="2000" spc="-10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65" dirty="0">
                <a:latin typeface="Abadi" panose="020B0604020104020204" pitchFamily="34" charset="0"/>
                <a:cs typeface="Microsoft Sans Serif"/>
              </a:rPr>
              <a:t>Tree</a:t>
            </a:r>
            <a:r>
              <a:rPr sz="2000" spc="-70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is</a:t>
            </a:r>
            <a:r>
              <a:rPr sz="2000" spc="-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dirty="0">
                <a:latin typeface="Abadi" panose="020B0604020104020204" pitchFamily="34" charset="0"/>
                <a:cs typeface="Microsoft Sans Serif"/>
              </a:rPr>
              <a:t>the</a:t>
            </a:r>
            <a:r>
              <a:rPr sz="2000" spc="-35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best</a:t>
            </a:r>
            <a:r>
              <a:rPr sz="2000" spc="-114" dirty="0">
                <a:latin typeface="Abadi" panose="020B0604020104020204" pitchFamily="34" charset="0"/>
                <a:cs typeface="Microsoft Sans Serif"/>
              </a:rPr>
              <a:t> </a:t>
            </a:r>
            <a:r>
              <a:rPr sz="2000" spc="-10" dirty="0">
                <a:latin typeface="Abadi" panose="020B0604020104020204" pitchFamily="34" charset="0"/>
                <a:cs typeface="Microsoft Sans Serif"/>
              </a:rPr>
              <a:t>predictive Model</a:t>
            </a:r>
            <a:endParaRPr sz="2000" dirty="0">
              <a:latin typeface="Abadi" panose="020B0604020104020204" pitchFamily="34" charset="0"/>
              <a:cs typeface="Microsoft Sans Serif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FCED6566-718B-2D78-C839-A0886EEE3B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268" y="457200"/>
            <a:ext cx="3198807" cy="3219237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2E65D248-CE34-E706-EEFD-0CFB85DF969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5703" y="4140802"/>
            <a:ext cx="3428957" cy="2085590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E49FC97A-030A-BC0D-F6CB-437AB43B404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1393" y="520672"/>
            <a:ext cx="3571875" cy="2447925"/>
          </a:xfrm>
          <a:prstGeom prst="rect">
            <a:avLst/>
          </a:prstGeom>
        </p:spPr>
      </p:pic>
      <p:pic>
        <p:nvPicPr>
          <p:cNvPr id="12" name="object 11">
            <a:extLst>
              <a:ext uri="{FF2B5EF4-FFF2-40B4-BE49-F238E27FC236}">
                <a16:creationId xmlns:a16="http://schemas.microsoft.com/office/drawing/2014/main" id="{ECA82318-C71D-4C63-70ED-C8820465311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5833" y="3429000"/>
            <a:ext cx="3185612" cy="22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 panose="020B0604020104020204" pitchFamily="34" charset="0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it-IT" sz="8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it-IT" sz="8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collection</a:t>
            </a:r>
            <a:r>
              <a:rPr lang="it-IT" sz="8800" spc="-9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methodology</a:t>
            </a:r>
            <a:r>
              <a:rPr lang="it-IT" sz="8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:</a:t>
            </a:r>
            <a:endParaRPr lang="it-IT" sz="8800" dirty="0">
              <a:latin typeface="Abadi" panose="020B0604020104020204" pitchFamily="34" charset="0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75"/>
              </a:spcBef>
            </a:pPr>
            <a:r>
              <a:rPr lang="it-IT" sz="8000" spc="-14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SpaceX</a:t>
            </a:r>
            <a:r>
              <a:rPr lang="it-IT" sz="8000" spc="-4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API,</a:t>
            </a:r>
            <a:r>
              <a:rPr lang="it-IT" sz="8000" spc="5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Wikipedia</a:t>
            </a:r>
            <a:endParaRPr lang="it-IT" sz="8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lang="it-IT" sz="8800" spc="-3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Perform</a:t>
            </a:r>
            <a:r>
              <a:rPr lang="it-IT" sz="8800" spc="-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it-IT" sz="8800" spc="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wrangling</a:t>
            </a:r>
            <a:endParaRPr lang="it-IT" sz="8800" dirty="0">
              <a:latin typeface="Abadi" panose="020B0604020104020204" pitchFamily="34" charset="0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lang="it-IT" sz="8000" spc="-8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One</a:t>
            </a:r>
            <a:r>
              <a:rPr lang="it-IT" sz="8000" spc="-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hot</a:t>
            </a:r>
            <a:r>
              <a:rPr lang="it-IT" sz="8000" spc="-2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35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encoding</a:t>
            </a:r>
            <a:r>
              <a:rPr lang="it-IT" sz="8000" spc="-3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,</a:t>
            </a:r>
            <a:r>
              <a:rPr lang="it-IT" sz="8000" spc="1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drop</a:t>
            </a:r>
            <a:r>
              <a:rPr lang="it-IT" sz="8000" spc="2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2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irrelevant</a:t>
            </a:r>
            <a:r>
              <a:rPr lang="it-IT" sz="8000" spc="-2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6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(i.e.</a:t>
            </a:r>
            <a:r>
              <a:rPr lang="it-IT" sz="8000" spc="1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4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uncorrelated</a:t>
            </a:r>
            <a:r>
              <a:rPr lang="it-IT" sz="8000" spc="-4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)</a:t>
            </a:r>
            <a:r>
              <a:rPr lang="it-IT" sz="8000" spc="-6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columns</a:t>
            </a:r>
            <a:endParaRPr lang="it-IT" sz="8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1300" algn="l"/>
              </a:tabLst>
            </a:pPr>
            <a:r>
              <a:rPr lang="it-IT" sz="8800" spc="-3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Perform</a:t>
            </a:r>
            <a:r>
              <a:rPr lang="it-IT" sz="8800" spc="-8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exploratory</a:t>
            </a:r>
            <a:r>
              <a:rPr lang="it-IT" sz="8800" spc="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data</a:t>
            </a:r>
            <a:r>
              <a:rPr lang="it-IT" sz="8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6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analysis</a:t>
            </a:r>
            <a:r>
              <a:rPr lang="it-IT" sz="88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(EDA)</a:t>
            </a:r>
            <a:r>
              <a:rPr lang="it-IT" sz="88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it-IT" sz="8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2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visualization</a:t>
            </a:r>
            <a:r>
              <a:rPr lang="it-IT" sz="8800" spc="-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it-IT" sz="88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SQL</a:t>
            </a:r>
            <a:endParaRPr lang="it-IT" sz="8800" dirty="0">
              <a:latin typeface="Abadi" panose="020B0604020104020204" pitchFamily="34" charset="0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lang="it-IT" sz="8000" spc="-4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Scatter</a:t>
            </a:r>
            <a:r>
              <a:rPr lang="it-IT" sz="8000" spc="-4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/Bar/Pie</a:t>
            </a:r>
            <a:r>
              <a:rPr lang="it-IT" sz="8000" spc="-6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4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charts</a:t>
            </a:r>
            <a:r>
              <a:rPr lang="it-IT" sz="8000" spc="-2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for</a:t>
            </a:r>
            <a:r>
              <a:rPr lang="it-IT" sz="8000" spc="-4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3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visual</a:t>
            </a:r>
            <a:r>
              <a:rPr lang="it-IT" sz="8000" spc="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pattern</a:t>
            </a:r>
            <a:r>
              <a:rPr lang="it-IT" sz="8000" spc="-5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recognition</a:t>
            </a:r>
            <a:endParaRPr lang="it-IT" sz="8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</a:tabLst>
            </a:pPr>
            <a:r>
              <a:rPr lang="it-IT" sz="8800" spc="-3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Perform</a:t>
            </a:r>
            <a:r>
              <a:rPr lang="it-IT" sz="8800" spc="-8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interactive</a:t>
            </a:r>
            <a:r>
              <a:rPr lang="it-IT" sz="8800" spc="-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visual</a:t>
            </a:r>
            <a:r>
              <a:rPr lang="it-IT" sz="8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45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analytics</a:t>
            </a:r>
            <a:r>
              <a:rPr lang="it-IT" sz="88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it-IT" sz="8800" spc="-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Folium</a:t>
            </a:r>
            <a:r>
              <a:rPr lang="it-IT" sz="8800" spc="-3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it-IT" sz="8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Plotly</a:t>
            </a:r>
            <a:r>
              <a:rPr lang="it-IT" sz="88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2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Dash</a:t>
            </a:r>
            <a:endParaRPr lang="it-IT" sz="8800" dirty="0">
              <a:latin typeface="Abadi" panose="020B0604020104020204" pitchFamily="34" charset="0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75"/>
              </a:spcBef>
            </a:pPr>
            <a:r>
              <a:rPr lang="it-IT" sz="8000" spc="-4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Via</a:t>
            </a:r>
            <a:r>
              <a:rPr lang="it-IT" sz="8000" spc="-8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3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Folium</a:t>
            </a:r>
            <a:r>
              <a:rPr lang="it-IT" sz="8000" spc="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and</a:t>
            </a:r>
            <a:r>
              <a:rPr lang="it-IT" sz="8000" spc="-4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Plotly</a:t>
            </a:r>
            <a:r>
              <a:rPr lang="it-IT" sz="8000" spc="-6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2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Dash</a:t>
            </a:r>
            <a:endParaRPr lang="it-IT" sz="8000" dirty="0">
              <a:latin typeface="Abadi" panose="020B0604020104020204" pitchFamily="34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</a:tabLst>
            </a:pPr>
            <a:r>
              <a:rPr lang="it-IT" sz="8800" spc="-3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Perform</a:t>
            </a:r>
            <a:r>
              <a:rPr lang="it-IT" sz="8800" spc="-5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predictive</a:t>
            </a:r>
            <a:r>
              <a:rPr lang="it-IT" sz="8800" spc="1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6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analysis</a:t>
            </a:r>
            <a:r>
              <a:rPr lang="it-IT" sz="8800" spc="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it-IT" sz="8800" spc="-4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35" dirty="0" err="1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classification</a:t>
            </a:r>
            <a:r>
              <a:rPr lang="it-IT" sz="88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8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models</a:t>
            </a:r>
            <a:endParaRPr lang="it-IT" sz="8800" dirty="0">
              <a:latin typeface="Abadi" panose="020B0604020104020204" pitchFamily="34" charset="0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lang="it-IT" sz="8000" spc="-6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Using</a:t>
            </a:r>
            <a:r>
              <a:rPr lang="it-IT" sz="8000" spc="-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70" dirty="0" err="1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Regression</a:t>
            </a:r>
            <a:r>
              <a:rPr lang="it-IT" sz="8000" spc="-65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and </a:t>
            </a:r>
            <a:r>
              <a:rPr lang="it-IT" sz="8000" spc="-9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Tree</a:t>
            </a:r>
            <a:r>
              <a:rPr lang="it-IT" sz="8000" spc="-5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it-IT" sz="8000" spc="-10" dirty="0">
                <a:solidFill>
                  <a:srgbClr val="585858"/>
                </a:solidFill>
                <a:latin typeface="Abadi" panose="020B0604020104020204" pitchFamily="34" charset="0"/>
                <a:cs typeface="Microsoft Sans Serif"/>
              </a:rPr>
              <a:t>techniques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755775"/>
          </a:xfrm>
          <a:prstGeom prst="rect">
            <a:avLst/>
          </a:prstGeom>
        </p:spPr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What</a:t>
            </a:r>
            <a:r>
              <a:rPr lang="en-US" sz="2000" spc="6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is</a:t>
            </a:r>
            <a:r>
              <a:rPr lang="en-US" sz="2000" spc="3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to</a:t>
            </a:r>
            <a:r>
              <a:rPr lang="en-US" sz="2000" spc="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 </a:t>
            </a:r>
            <a:r>
              <a:rPr lang="en-US" sz="2000" spc="-25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do?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-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&gt;</a:t>
            </a:r>
            <a:r>
              <a:rPr lang="en-US" sz="2000" spc="-4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Gather</a:t>
            </a:r>
            <a:r>
              <a:rPr lang="en-US" sz="2000" spc="3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and</a:t>
            </a:r>
            <a:r>
              <a:rPr lang="en-US" sz="2000" spc="-9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measure</a:t>
            </a:r>
            <a:r>
              <a:rPr lang="en-US" sz="2000" spc="-45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information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on</a:t>
            </a:r>
            <a:r>
              <a:rPr lang="en-US" sz="2000" spc="-2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targeted</a:t>
            </a:r>
            <a:r>
              <a:rPr lang="en-US" sz="2000" spc="-10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Calibri"/>
              </a:rPr>
              <a:t>variables</a:t>
            </a:r>
            <a:endParaRPr lang="en-US" sz="2000" dirty="0">
              <a:latin typeface="Abadi" panose="020B0604020104020204" pitchFamily="34" charset="0"/>
              <a:cs typeface="Calibri"/>
            </a:endParaRPr>
          </a:p>
          <a:p>
            <a:pPr marL="24130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spc="-10" dirty="0">
              <a:solidFill>
                <a:srgbClr val="292929"/>
              </a:solidFill>
              <a:latin typeface="Abadi" panose="020B0604020104020204" pitchFamily="34" charset="0"/>
              <a:cs typeface="Calibri"/>
            </a:endParaRPr>
          </a:p>
          <a:p>
            <a:pPr marL="24130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10" dirty="0">
                <a:solidFill>
                  <a:srgbClr val="292929"/>
                </a:solidFill>
                <a:latin typeface="Abadi" panose="020B0604020104020204" pitchFamily="34" charset="0"/>
                <a:cs typeface="Microsoft Sans Serif"/>
              </a:rPr>
              <a:t>Pipeline:</a:t>
            </a:r>
            <a:endParaRPr lang="en-US" sz="2000" dirty="0">
              <a:latin typeface="Abadi" panose="020B0604020104020204" pitchFamily="34" charset="0"/>
              <a:cs typeface="Microsoft Sans Serif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A5F66BF-141B-190F-9451-B59377B53CD7}"/>
              </a:ext>
            </a:extLst>
          </p:cNvPr>
          <p:cNvSpPr txBox="1"/>
          <p:nvPr/>
        </p:nvSpPr>
        <p:spPr>
          <a:xfrm>
            <a:off x="4723448" y="4319326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47015" rIns="0" bIns="0" rtlCol="0">
            <a:spAutoFit/>
          </a:bodyPr>
          <a:lstStyle>
            <a:defPPr>
              <a:defRPr kern="0"/>
            </a:defPPr>
          </a:lstStyle>
          <a:p>
            <a:pPr marL="355600" marR="209550" indent="-143510">
              <a:lnSpc>
                <a:spcPct val="100800"/>
              </a:lnSpc>
              <a:spcBef>
                <a:spcPts val="19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Transform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table/dataframe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B5F65F7-007B-2AA9-C792-7284E38768DD}"/>
              </a:ext>
            </a:extLst>
          </p:cNvPr>
          <p:cNvSpPr txBox="1"/>
          <p:nvPr/>
        </p:nvSpPr>
        <p:spPr>
          <a:xfrm>
            <a:off x="1275397" y="4319326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0947CA"/>
            </a:solidFill>
          </a:ln>
        </p:spPr>
        <p:txBody>
          <a:bodyPr vert="horz" wrap="square" lIns="0" tIns="247015" rIns="0" bIns="0" rtlCol="0">
            <a:spAutoFit/>
          </a:bodyPr>
          <a:lstStyle>
            <a:defPPr>
              <a:defRPr kern="0"/>
            </a:defPPr>
          </a:lstStyle>
          <a:p>
            <a:pPr marL="448309" marR="464184" indent="209550">
              <a:lnSpc>
                <a:spcPct val="100800"/>
              </a:lnSpc>
              <a:spcBef>
                <a:spcPts val="19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API/Wikipedia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B5D4B46-0495-AE74-CF53-223AB8AAF633}"/>
              </a:ext>
            </a:extLst>
          </p:cNvPr>
          <p:cNvSpPr txBox="1"/>
          <p:nvPr/>
        </p:nvSpPr>
        <p:spPr>
          <a:xfrm>
            <a:off x="8171498" y="4319326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47015" rIns="0" bIns="0" rtlCol="0">
            <a:spAutoFit/>
          </a:bodyPr>
          <a:lstStyle>
            <a:defPPr>
              <a:defRPr kern="0"/>
            </a:defPPr>
          </a:lstStyle>
          <a:p>
            <a:pPr marL="587375" marR="121920" indent="-457834">
              <a:lnSpc>
                <a:spcPct val="100800"/>
              </a:lnSpc>
              <a:spcBef>
                <a:spcPts val="19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Optional:</a:t>
            </a:r>
            <a:r>
              <a:rPr sz="18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(.csv-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)file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938DFF9-182C-37AC-1804-743AF2199071}"/>
              </a:ext>
            </a:extLst>
          </p:cNvPr>
          <p:cNvSpPr/>
          <p:nvPr/>
        </p:nvSpPr>
        <p:spPr>
          <a:xfrm>
            <a:off x="3613341" y="4775382"/>
            <a:ext cx="4529455" cy="171450"/>
          </a:xfrm>
          <a:custGeom>
            <a:avLst/>
            <a:gdLst/>
            <a:ahLst/>
            <a:cxnLst/>
            <a:rect l="l" t="t" r="r" b="b"/>
            <a:pathLst>
              <a:path w="4529455" h="171450">
                <a:moveTo>
                  <a:pt x="1025779" y="114681"/>
                </a:moveTo>
                <a:lnTo>
                  <a:pt x="937641" y="114681"/>
                </a:lnTo>
                <a:lnTo>
                  <a:pt x="909015" y="114681"/>
                </a:lnTo>
                <a:lnTo>
                  <a:pt x="908177" y="171323"/>
                </a:lnTo>
                <a:lnTo>
                  <a:pt x="1025779" y="114681"/>
                </a:lnTo>
                <a:close/>
              </a:path>
              <a:path w="4529455" h="171450">
                <a:moveTo>
                  <a:pt x="1080897" y="88138"/>
                </a:moveTo>
                <a:lnTo>
                  <a:pt x="910717" y="0"/>
                </a:lnTo>
                <a:lnTo>
                  <a:pt x="909866" y="57124"/>
                </a:lnTo>
                <a:lnTo>
                  <a:pt x="762" y="43942"/>
                </a:lnTo>
                <a:lnTo>
                  <a:pt x="0" y="101092"/>
                </a:lnTo>
                <a:lnTo>
                  <a:pt x="909015" y="114274"/>
                </a:lnTo>
                <a:lnTo>
                  <a:pt x="937641" y="114274"/>
                </a:lnTo>
                <a:lnTo>
                  <a:pt x="1026642" y="114274"/>
                </a:lnTo>
                <a:lnTo>
                  <a:pt x="1080897" y="88138"/>
                </a:lnTo>
                <a:close/>
              </a:path>
              <a:path w="4529455" h="171450">
                <a:moveTo>
                  <a:pt x="4473829" y="114681"/>
                </a:moveTo>
                <a:lnTo>
                  <a:pt x="4385691" y="114681"/>
                </a:lnTo>
                <a:lnTo>
                  <a:pt x="4357065" y="114681"/>
                </a:lnTo>
                <a:lnTo>
                  <a:pt x="4356227" y="171323"/>
                </a:lnTo>
                <a:lnTo>
                  <a:pt x="4473829" y="114681"/>
                </a:lnTo>
                <a:close/>
              </a:path>
              <a:path w="4529455" h="171450">
                <a:moveTo>
                  <a:pt x="4528947" y="88138"/>
                </a:moveTo>
                <a:lnTo>
                  <a:pt x="4358767" y="0"/>
                </a:lnTo>
                <a:lnTo>
                  <a:pt x="4357916" y="57124"/>
                </a:lnTo>
                <a:lnTo>
                  <a:pt x="3448812" y="43942"/>
                </a:lnTo>
                <a:lnTo>
                  <a:pt x="3448050" y="101092"/>
                </a:lnTo>
                <a:lnTo>
                  <a:pt x="4357065" y="114274"/>
                </a:lnTo>
                <a:lnTo>
                  <a:pt x="4385691" y="114274"/>
                </a:lnTo>
                <a:lnTo>
                  <a:pt x="4474692" y="114274"/>
                </a:lnTo>
                <a:lnTo>
                  <a:pt x="4528947" y="8813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CF3BD141-91F6-D408-D135-F791F6D3FB32}"/>
              </a:ext>
            </a:extLst>
          </p:cNvPr>
          <p:cNvSpPr txBox="1"/>
          <p:nvPr/>
        </p:nvSpPr>
        <p:spPr>
          <a:xfrm>
            <a:off x="4472019" y="2157413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48285" rIns="0" bIns="0" rtlCol="0">
            <a:spAutoFit/>
          </a:bodyPr>
          <a:lstStyle>
            <a:defPPr>
              <a:defRPr kern="0"/>
            </a:defPPr>
          </a:lstStyle>
          <a:p>
            <a:pPr marL="146050" marR="118110" indent="-19050">
              <a:lnSpc>
                <a:spcPct val="100800"/>
              </a:lnSpc>
              <a:spcBef>
                <a:spcPts val="195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Transform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data(.json)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table/dataframe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BC4B2FE4-0058-0EEA-1936-89D766314A77}"/>
              </a:ext>
            </a:extLst>
          </p:cNvPr>
          <p:cNvSpPr txBox="1"/>
          <p:nvPr/>
        </p:nvSpPr>
        <p:spPr>
          <a:xfrm>
            <a:off x="1023905" y="2157413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0947CA"/>
            </a:solidFill>
          </a:ln>
        </p:spPr>
        <p:txBody>
          <a:bodyPr vert="horz" wrap="square" lIns="0" tIns="110489" rIns="0" bIns="0" rtlCol="0">
            <a:spAutoFit/>
          </a:bodyPr>
          <a:lstStyle>
            <a:defPPr>
              <a:defRPr kern="0"/>
            </a:defPPr>
          </a:lstStyle>
          <a:p>
            <a:pPr marL="161925" marR="167005" algn="ctr">
              <a:lnSpc>
                <a:spcPct val="100800"/>
              </a:lnSpc>
              <a:spcBef>
                <a:spcPts val="86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Establish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SpaceX-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via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46D020C9-3CCD-9560-6B6C-22EBCD13680C}"/>
              </a:ext>
            </a:extLst>
          </p:cNvPr>
          <p:cNvSpPr txBox="1"/>
          <p:nvPr/>
        </p:nvSpPr>
        <p:spPr>
          <a:xfrm>
            <a:off x="9080125" y="4041268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51460" rIns="0" bIns="0" rtlCol="0">
            <a:spAutoFit/>
          </a:bodyPr>
          <a:lstStyle>
            <a:defPPr>
              <a:defRPr kern="0"/>
            </a:defPPr>
          </a:lstStyle>
          <a:p>
            <a:pPr marL="712470" marR="196850" indent="-514984">
              <a:lnSpc>
                <a:spcPct val="100800"/>
              </a:lnSpc>
              <a:spcBef>
                <a:spcPts val="19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(Optional)</a:t>
            </a:r>
            <a:r>
              <a:rPr sz="18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(.csv)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C037F912-A73D-422D-B328-B43CD29AF24C}"/>
              </a:ext>
            </a:extLst>
          </p:cNvPr>
          <p:cNvSpPr/>
          <p:nvPr/>
        </p:nvSpPr>
        <p:spPr>
          <a:xfrm>
            <a:off x="7829264" y="4498468"/>
            <a:ext cx="1081405" cy="171450"/>
          </a:xfrm>
          <a:custGeom>
            <a:avLst/>
            <a:gdLst/>
            <a:ahLst/>
            <a:cxnLst/>
            <a:rect l="l" t="t" r="r" b="b"/>
            <a:pathLst>
              <a:path w="1081404" h="171450">
                <a:moveTo>
                  <a:pt x="910716" y="0"/>
                </a:moveTo>
                <a:lnTo>
                  <a:pt x="909870" y="57117"/>
                </a:lnTo>
                <a:lnTo>
                  <a:pt x="938402" y="57531"/>
                </a:lnTo>
                <a:lnTo>
                  <a:pt x="937640" y="114681"/>
                </a:lnTo>
                <a:lnTo>
                  <a:pt x="909016" y="114681"/>
                </a:lnTo>
                <a:lnTo>
                  <a:pt x="908176" y="171323"/>
                </a:lnTo>
                <a:lnTo>
                  <a:pt x="1025784" y="114681"/>
                </a:lnTo>
                <a:lnTo>
                  <a:pt x="937640" y="114681"/>
                </a:lnTo>
                <a:lnTo>
                  <a:pt x="909022" y="114266"/>
                </a:lnTo>
                <a:lnTo>
                  <a:pt x="1026645" y="114266"/>
                </a:lnTo>
                <a:lnTo>
                  <a:pt x="1080897" y="88138"/>
                </a:lnTo>
                <a:lnTo>
                  <a:pt x="910716" y="0"/>
                </a:lnTo>
                <a:close/>
              </a:path>
              <a:path w="1081404" h="171450">
                <a:moveTo>
                  <a:pt x="909870" y="57117"/>
                </a:moveTo>
                <a:lnTo>
                  <a:pt x="909022" y="114266"/>
                </a:lnTo>
                <a:lnTo>
                  <a:pt x="937640" y="114681"/>
                </a:lnTo>
                <a:lnTo>
                  <a:pt x="938402" y="57531"/>
                </a:lnTo>
                <a:lnTo>
                  <a:pt x="909870" y="57117"/>
                </a:lnTo>
                <a:close/>
              </a:path>
              <a:path w="1081404" h="171450">
                <a:moveTo>
                  <a:pt x="761" y="43942"/>
                </a:moveTo>
                <a:lnTo>
                  <a:pt x="0" y="101092"/>
                </a:lnTo>
                <a:lnTo>
                  <a:pt x="909022" y="114266"/>
                </a:lnTo>
                <a:lnTo>
                  <a:pt x="909870" y="57117"/>
                </a:lnTo>
                <a:lnTo>
                  <a:pt x="761" y="4394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C485E479-8C3F-1F72-C262-A46853E451FD}"/>
              </a:ext>
            </a:extLst>
          </p:cNvPr>
          <p:cNvSpPr txBox="1"/>
          <p:nvPr/>
        </p:nvSpPr>
        <p:spPr>
          <a:xfrm>
            <a:off x="5399875" y="4041268"/>
            <a:ext cx="2257425" cy="1085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51460" rIns="0" bIns="0" rtlCol="0">
            <a:spAutoFit/>
          </a:bodyPr>
          <a:lstStyle>
            <a:defPPr>
              <a:defRPr kern="0"/>
            </a:defPPr>
          </a:lstStyle>
          <a:p>
            <a:pPr marL="635000" marR="563880" indent="-57150">
              <a:lnSpc>
                <a:spcPct val="100800"/>
              </a:lnSpc>
              <a:spcBef>
                <a:spcPts val="19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Clean/Filter 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06AFC08-5229-A435-B22E-412C64DA74A2}"/>
              </a:ext>
            </a:extLst>
          </p:cNvPr>
          <p:cNvSpPr txBox="1"/>
          <p:nvPr/>
        </p:nvSpPr>
        <p:spPr>
          <a:xfrm>
            <a:off x="9342120" y="544261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latin typeface="Abadi" panose="020B0604020104020204" pitchFamily="34" charset="0"/>
                <a:hlinkClick r:id="rId3"/>
              </a:rPr>
              <a:t>File on GitHub</a:t>
            </a:r>
            <a:endParaRPr lang="it-IT" sz="2000" i="1" u="sng" dirty="0">
              <a:latin typeface="Abadi" panose="020B0604020104020204" pitchFamily="34" charset="0"/>
            </a:endParaRPr>
          </a:p>
        </p:txBody>
      </p:sp>
      <p:sp>
        <p:nvSpPr>
          <p:cNvPr id="34" name="Freccia angolare in su 33">
            <a:extLst>
              <a:ext uri="{FF2B5EF4-FFF2-40B4-BE49-F238E27FC236}">
                <a16:creationId xmlns:a16="http://schemas.microsoft.com/office/drawing/2014/main" id="{17C8434F-4B4F-DFF4-733D-B12462346B2F}"/>
              </a:ext>
            </a:extLst>
          </p:cNvPr>
          <p:cNvSpPr/>
          <p:nvPr/>
        </p:nvSpPr>
        <p:spPr>
          <a:xfrm rot="5400000">
            <a:off x="4505637" y="3818164"/>
            <a:ext cx="1199522" cy="302433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C273F5C5-E1DB-E094-BD9B-F73E077F71DD}"/>
              </a:ext>
            </a:extLst>
          </p:cNvPr>
          <p:cNvSpPr/>
          <p:nvPr/>
        </p:nvSpPr>
        <p:spPr>
          <a:xfrm>
            <a:off x="3357626" y="2614613"/>
            <a:ext cx="1081405" cy="171450"/>
          </a:xfrm>
          <a:custGeom>
            <a:avLst/>
            <a:gdLst/>
            <a:ahLst/>
            <a:cxnLst/>
            <a:rect l="l" t="t" r="r" b="b"/>
            <a:pathLst>
              <a:path w="1081404" h="171450">
                <a:moveTo>
                  <a:pt x="910716" y="0"/>
                </a:moveTo>
                <a:lnTo>
                  <a:pt x="909870" y="57117"/>
                </a:lnTo>
                <a:lnTo>
                  <a:pt x="938402" y="57531"/>
                </a:lnTo>
                <a:lnTo>
                  <a:pt x="937640" y="114681"/>
                </a:lnTo>
                <a:lnTo>
                  <a:pt x="909016" y="114681"/>
                </a:lnTo>
                <a:lnTo>
                  <a:pt x="908176" y="171323"/>
                </a:lnTo>
                <a:lnTo>
                  <a:pt x="1025784" y="114681"/>
                </a:lnTo>
                <a:lnTo>
                  <a:pt x="937640" y="114681"/>
                </a:lnTo>
                <a:lnTo>
                  <a:pt x="909022" y="114266"/>
                </a:lnTo>
                <a:lnTo>
                  <a:pt x="1026645" y="114266"/>
                </a:lnTo>
                <a:lnTo>
                  <a:pt x="1080897" y="88138"/>
                </a:lnTo>
                <a:lnTo>
                  <a:pt x="910716" y="0"/>
                </a:lnTo>
                <a:close/>
              </a:path>
              <a:path w="1081404" h="171450">
                <a:moveTo>
                  <a:pt x="909870" y="57117"/>
                </a:moveTo>
                <a:lnTo>
                  <a:pt x="909022" y="114266"/>
                </a:lnTo>
                <a:lnTo>
                  <a:pt x="937640" y="114681"/>
                </a:lnTo>
                <a:lnTo>
                  <a:pt x="938402" y="57531"/>
                </a:lnTo>
                <a:lnTo>
                  <a:pt x="909870" y="57117"/>
                </a:lnTo>
                <a:close/>
              </a:path>
              <a:path w="1081404" h="171450">
                <a:moveTo>
                  <a:pt x="761" y="43942"/>
                </a:moveTo>
                <a:lnTo>
                  <a:pt x="0" y="101092"/>
                </a:lnTo>
                <a:lnTo>
                  <a:pt x="909022" y="114266"/>
                </a:lnTo>
                <a:lnTo>
                  <a:pt x="909870" y="57117"/>
                </a:lnTo>
                <a:lnTo>
                  <a:pt x="761" y="4394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5ADCE004-FF58-5A96-839A-3CEAEFE64C4B}"/>
              </a:ext>
            </a:extLst>
          </p:cNvPr>
          <p:cNvSpPr txBox="1"/>
          <p:nvPr/>
        </p:nvSpPr>
        <p:spPr>
          <a:xfrm>
            <a:off x="1471675" y="1795526"/>
            <a:ext cx="3952875" cy="54292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711200">
              <a:lnSpc>
                <a:spcPct val="100000"/>
              </a:lnSpc>
              <a:spcBef>
                <a:spcPts val="90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Establish</a:t>
            </a:r>
            <a:r>
              <a:rPr sz="18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5">
            <a:extLst>
              <a:ext uri="{FF2B5EF4-FFF2-40B4-BE49-F238E27FC236}">
                <a16:creationId xmlns:a16="http://schemas.microsoft.com/office/drawing/2014/main" id="{E75D0B35-BC12-AB30-B5AD-9D91753F36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314" y="2380360"/>
            <a:ext cx="171450" cy="202184"/>
          </a:xfrm>
          <a:prstGeom prst="rect">
            <a:avLst/>
          </a:prstGeom>
        </p:spPr>
      </p:pic>
      <p:sp>
        <p:nvSpPr>
          <p:cNvPr id="27" name="object 6">
            <a:extLst>
              <a:ext uri="{FF2B5EF4-FFF2-40B4-BE49-F238E27FC236}">
                <a16:creationId xmlns:a16="http://schemas.microsoft.com/office/drawing/2014/main" id="{8513ECCA-5508-8D7E-451D-B304D7C5A5F4}"/>
              </a:ext>
            </a:extLst>
          </p:cNvPr>
          <p:cNvSpPr txBox="1"/>
          <p:nvPr/>
        </p:nvSpPr>
        <p:spPr>
          <a:xfrm>
            <a:off x="1471675" y="2586101"/>
            <a:ext cx="3952875" cy="54292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68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8" name="object 7">
            <a:extLst>
              <a:ext uri="{FF2B5EF4-FFF2-40B4-BE49-F238E27FC236}">
                <a16:creationId xmlns:a16="http://schemas.microsoft.com/office/drawing/2014/main" id="{5A9EAFEC-70A6-1AA0-349C-41DF96DB3D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0839" y="3170935"/>
            <a:ext cx="171450" cy="202184"/>
          </a:xfrm>
          <a:prstGeom prst="rect">
            <a:avLst/>
          </a:prstGeom>
        </p:spPr>
      </p:pic>
      <p:sp>
        <p:nvSpPr>
          <p:cNvPr id="29" name="object 8">
            <a:extLst>
              <a:ext uri="{FF2B5EF4-FFF2-40B4-BE49-F238E27FC236}">
                <a16:creationId xmlns:a16="http://schemas.microsoft.com/office/drawing/2014/main" id="{5BC0D965-A8A0-D5EA-99E7-6F702D37958D}"/>
              </a:ext>
            </a:extLst>
          </p:cNvPr>
          <p:cNvSpPr txBox="1"/>
          <p:nvPr/>
        </p:nvSpPr>
        <p:spPr>
          <a:xfrm>
            <a:off x="1481200" y="3395726"/>
            <a:ext cx="3943350" cy="54292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1261110">
              <a:lnSpc>
                <a:spcPct val="100000"/>
              </a:lnSpc>
              <a:spcBef>
                <a:spcPts val="9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0" name="object 9">
            <a:extLst>
              <a:ext uri="{FF2B5EF4-FFF2-40B4-BE49-F238E27FC236}">
                <a16:creationId xmlns:a16="http://schemas.microsoft.com/office/drawing/2014/main" id="{5DC7C365-3D04-E5CA-18E4-3E61C8D765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0839" y="3980560"/>
            <a:ext cx="171450" cy="202183"/>
          </a:xfrm>
          <a:prstGeom prst="rect">
            <a:avLst/>
          </a:prstGeom>
        </p:spPr>
      </p:pic>
      <p:sp>
        <p:nvSpPr>
          <p:cNvPr id="31" name="object 10">
            <a:extLst>
              <a:ext uri="{FF2B5EF4-FFF2-40B4-BE49-F238E27FC236}">
                <a16:creationId xmlns:a16="http://schemas.microsoft.com/office/drawing/2014/main" id="{4AA34F79-763E-12FD-8635-B8DAC69D3E31}"/>
              </a:ext>
            </a:extLst>
          </p:cNvPr>
          <p:cNvSpPr txBox="1"/>
          <p:nvPr/>
        </p:nvSpPr>
        <p:spPr>
          <a:xfrm>
            <a:off x="1481200" y="4186301"/>
            <a:ext cx="3943350" cy="54292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1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names and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append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2" name="object 11">
            <a:extLst>
              <a:ext uri="{FF2B5EF4-FFF2-40B4-BE49-F238E27FC236}">
                <a16:creationId xmlns:a16="http://schemas.microsoft.com/office/drawing/2014/main" id="{D81C5BC2-AB6A-253F-9871-1AC47DD3E7E7}"/>
              </a:ext>
            </a:extLst>
          </p:cNvPr>
          <p:cNvGrpSpPr/>
          <p:nvPr/>
        </p:nvGrpSpPr>
        <p:grpSpPr>
          <a:xfrm>
            <a:off x="3391789" y="4771135"/>
            <a:ext cx="200025" cy="1031240"/>
            <a:chOff x="3391789" y="4771135"/>
            <a:chExt cx="200025" cy="1031240"/>
          </a:xfrm>
        </p:grpSpPr>
        <p:pic>
          <p:nvPicPr>
            <p:cNvPr id="33" name="object 12">
              <a:extLst>
                <a:ext uri="{FF2B5EF4-FFF2-40B4-BE49-F238E27FC236}">
                  <a16:creationId xmlns:a16="http://schemas.microsoft.com/office/drawing/2014/main" id="{197E19EA-DABD-8947-02EB-9D97810AE29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0364" y="4771135"/>
              <a:ext cx="171450" cy="202183"/>
            </a:xfrm>
            <a:prstGeom prst="rect">
              <a:avLst/>
            </a:prstGeom>
          </p:spPr>
        </p:pic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FCE34116-7190-3F0F-5F2F-E6F6CBE78CD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1789" y="5599861"/>
              <a:ext cx="171450" cy="202082"/>
            </a:xfrm>
            <a:prstGeom prst="rect">
              <a:avLst/>
            </a:prstGeom>
          </p:spPr>
        </p:pic>
      </p:grpSp>
      <p:sp>
        <p:nvSpPr>
          <p:cNvPr id="35" name="object 14">
            <a:extLst>
              <a:ext uri="{FF2B5EF4-FFF2-40B4-BE49-F238E27FC236}">
                <a16:creationId xmlns:a16="http://schemas.microsoft.com/office/drawing/2014/main" id="{9B76FDFC-ABF6-57FB-A273-AC546504E6BB}"/>
              </a:ext>
            </a:extLst>
          </p:cNvPr>
          <p:cNvSpPr txBox="1"/>
          <p:nvPr/>
        </p:nvSpPr>
        <p:spPr>
          <a:xfrm>
            <a:off x="1471675" y="5014976"/>
            <a:ext cx="3943350" cy="54292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78994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r>
              <a:rPr sz="18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9C6A0955-9D63-B8F9-65EF-422EDCF8C218}"/>
              </a:ext>
            </a:extLst>
          </p:cNvPr>
          <p:cNvSpPr txBox="1"/>
          <p:nvPr/>
        </p:nvSpPr>
        <p:spPr>
          <a:xfrm>
            <a:off x="1471675" y="5805487"/>
            <a:ext cx="3943350" cy="54292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9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Optional:</a:t>
            </a:r>
            <a:r>
              <a:rPr sz="18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Export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(.csv)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1D0EC0A-1D68-E41C-2562-FE7EA440D537}"/>
              </a:ext>
            </a:extLst>
          </p:cNvPr>
          <p:cNvSpPr txBox="1"/>
          <p:nvPr/>
        </p:nvSpPr>
        <p:spPr>
          <a:xfrm>
            <a:off x="8714772" y="5300792"/>
            <a:ext cx="2570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u="sng" dirty="0">
                <a:hlinkClick r:id="rId5"/>
              </a:rPr>
              <a:t>File on GitHub</a:t>
            </a:r>
            <a:endParaRPr lang="it-IT" sz="2000" i="1" u="sng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1615</Words>
  <Application>Microsoft Office PowerPoint</Application>
  <PresentationFormat>Widescreen</PresentationFormat>
  <Paragraphs>305</Paragraphs>
  <Slides>46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5" baseType="lpstr">
      <vt:lpstr>Abadi</vt:lpstr>
      <vt:lpstr>Arial</vt:lpstr>
      <vt:lpstr>Arial MT</vt:lpstr>
      <vt:lpstr>Calibri</vt:lpstr>
      <vt:lpstr>Calibri Light</vt:lpstr>
      <vt:lpstr>IBM Plex Mono SemiBold</vt:lpstr>
      <vt:lpstr>Microsoft Sans Serif</vt:lpstr>
      <vt:lpstr>Times New Roman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Stefano Falce</cp:lastModifiedBy>
  <cp:revision>234</cp:revision>
  <dcterms:created xsi:type="dcterms:W3CDTF">2021-04-29T18:58:34Z</dcterms:created>
  <dcterms:modified xsi:type="dcterms:W3CDTF">2024-07-11T18:37:43Z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